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53"/>
  </p:notesMasterIdLst>
  <p:handoutMasterIdLst>
    <p:handoutMasterId r:id="rId54"/>
  </p:handoutMasterIdLst>
  <p:sldIdLst>
    <p:sldId id="256" r:id="rId2"/>
    <p:sldId id="340" r:id="rId3"/>
    <p:sldId id="341" r:id="rId4"/>
    <p:sldId id="342" r:id="rId5"/>
    <p:sldId id="344" r:id="rId6"/>
    <p:sldId id="430" r:id="rId7"/>
    <p:sldId id="431" r:id="rId8"/>
    <p:sldId id="432" r:id="rId9"/>
    <p:sldId id="479" r:id="rId10"/>
    <p:sldId id="434" r:id="rId11"/>
    <p:sldId id="446" r:id="rId12"/>
    <p:sldId id="480" r:id="rId13"/>
    <p:sldId id="455" r:id="rId14"/>
    <p:sldId id="481" r:id="rId15"/>
    <p:sldId id="447" r:id="rId16"/>
    <p:sldId id="456" r:id="rId17"/>
    <p:sldId id="348" r:id="rId18"/>
    <p:sldId id="478" r:id="rId19"/>
    <p:sldId id="361" r:id="rId20"/>
    <p:sldId id="457" r:id="rId21"/>
    <p:sldId id="483" r:id="rId22"/>
    <p:sldId id="484" r:id="rId23"/>
    <p:sldId id="459" r:id="rId24"/>
    <p:sldId id="461" r:id="rId25"/>
    <p:sldId id="485" r:id="rId26"/>
    <p:sldId id="487" r:id="rId27"/>
    <p:sldId id="488" r:id="rId28"/>
    <p:sldId id="489" r:id="rId29"/>
    <p:sldId id="490" r:id="rId30"/>
    <p:sldId id="388" r:id="rId31"/>
    <p:sldId id="491" r:id="rId32"/>
    <p:sldId id="492" r:id="rId33"/>
    <p:sldId id="390" r:id="rId34"/>
    <p:sldId id="391" r:id="rId35"/>
    <p:sldId id="392" r:id="rId36"/>
    <p:sldId id="493" r:id="rId37"/>
    <p:sldId id="494" r:id="rId38"/>
    <p:sldId id="495" r:id="rId39"/>
    <p:sldId id="496" r:id="rId40"/>
    <p:sldId id="670" r:id="rId41"/>
    <p:sldId id="671" r:id="rId42"/>
    <p:sldId id="672" r:id="rId43"/>
    <p:sldId id="673" r:id="rId44"/>
    <p:sldId id="674" r:id="rId45"/>
    <p:sldId id="675" r:id="rId46"/>
    <p:sldId id="676" r:id="rId47"/>
    <p:sldId id="677" r:id="rId48"/>
    <p:sldId id="678" r:id="rId49"/>
    <p:sldId id="679" r:id="rId50"/>
    <p:sldId id="680" r:id="rId51"/>
    <p:sldId id="681" r:id="rId5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66"/>
    <a:srgbClr val="008000"/>
    <a:srgbClr val="D60093"/>
    <a:srgbClr val="33CC33"/>
    <a:srgbClr val="FF0000"/>
    <a:srgbClr val="CC0066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37" autoAdjust="0"/>
    <p:restoredTop sz="94491" autoAdjust="0"/>
  </p:normalViewPr>
  <p:slideViewPr>
    <p:cSldViewPr>
      <p:cViewPr varScale="1">
        <p:scale>
          <a:sx n="116" d="100"/>
          <a:sy n="116" d="100"/>
        </p:scale>
        <p:origin x="20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1" d="100"/>
        <a:sy n="51" d="100"/>
      </p:scale>
      <p:origin x="0" y="3768"/>
    </p:cViewPr>
  </p:sorterViewPr>
  <p:notesViewPr>
    <p:cSldViewPr>
      <p:cViewPr varScale="1">
        <p:scale>
          <a:sx n="53" d="100"/>
          <a:sy n="53" d="100"/>
        </p:scale>
        <p:origin x="-1836" y="-84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2.emf"/><Relationship Id="rId7" Type="http://schemas.openxmlformats.org/officeDocument/2006/relationships/image" Target="../media/image26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image" Target="../media/image2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image" Target="../media/image36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43.emf"/><Relationship Id="rId1" Type="http://schemas.openxmlformats.org/officeDocument/2006/relationships/image" Target="../media/image42.png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D3E28C4F-4FE9-4D22-93D8-487A4D01D983}" type="datetimeFigureOut">
              <a:rPr lang="en-US" smtClean="0"/>
              <a:pPr/>
              <a:t>1/21/20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BD5F390F-F66B-4732-9C46-6C80D0575F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6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9.png>
</file>

<file path=ppt/media/image41.tiff>
</file>

<file path=ppt/media/image42.png>
</file>

<file path=ppt/media/image47.png>
</file>

<file path=ppt/media/image48.png>
</file>

<file path=ppt/media/image5.jpg>
</file>

<file path=ppt/media/image6.png>
</file>

<file path=ppt/media/image6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r">
              <a:defRPr sz="1300"/>
            </a:lvl1pPr>
          </a:lstStyle>
          <a:p>
            <a:fld id="{EE18CB36-612C-4E4A-AC83-E89476AEC2BF}" type="datetimeFigureOut">
              <a:rPr lang="en-US" smtClean="0"/>
              <a:pPr/>
              <a:t>1/21/20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1" tIns="48326" rIns="96651" bIns="4832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51" tIns="48326" rIns="96651" bIns="483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r">
              <a:defRPr sz="1300"/>
            </a:lvl1pPr>
          </a:lstStyle>
          <a:p>
            <a:fld id="{EE707532-839C-41A2-9E71-D5288AEAE6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895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131D9D-3987-4743-ACA8-3340374092C6}" type="slidenum">
              <a:rPr lang="en-US"/>
              <a:pPr/>
              <a:t>7</a:t>
            </a:fld>
            <a:endParaRPr lang="en-US"/>
          </a:p>
        </p:txBody>
      </p:sp>
      <p:sp>
        <p:nvSpPr>
          <p:cNvPr id="4301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3012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6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F4EB77-EF9A-D548-A1B8-FC40CBAEA682}" type="slidenum">
              <a:rPr lang="en-US"/>
              <a:pPr/>
              <a:t>8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88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F4EB77-EF9A-D548-A1B8-FC40CBAEA682}" type="slidenum">
              <a:rPr lang="en-US"/>
              <a:pPr/>
              <a:t>9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277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AF7090-B501-694D-8635-028277A3FDB6}" type="slidenum">
              <a:rPr lang="en-US"/>
              <a:pPr/>
              <a:t>10</a:t>
            </a:fld>
            <a:endParaRPr lang="en-US"/>
          </a:p>
        </p:txBody>
      </p:sp>
      <p:sp>
        <p:nvSpPr>
          <p:cNvPr id="49155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9156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171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D56A17-8CE6-F84F-A9EC-C05920D725B4}" type="slidenum">
              <a:rPr lang="en-US"/>
              <a:pPr/>
              <a:t>15</a:t>
            </a:fld>
            <a:endParaRPr lang="en-US"/>
          </a:p>
        </p:txBody>
      </p:sp>
      <p:sp>
        <p:nvSpPr>
          <p:cNvPr id="51203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1204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4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ea typeface="ＭＳ Ｐゴシック" charset="-128"/>
                <a:cs typeface="ＭＳ Ｐゴシック" charset="-128"/>
              </a:rPr>
              <a:t>See Law of Cosines (Cosine Rule) wikipedia page</a:t>
            </a: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216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41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73150" y="704850"/>
            <a:ext cx="4699000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4871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42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73150" y="704850"/>
            <a:ext cx="4699000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90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3406514" y="3331563"/>
            <a:ext cx="68580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8412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705600"/>
            <a:ext cx="3617103" cy="119311"/>
          </a:xfrm>
        </p:spPr>
        <p:txBody>
          <a:bodyPr/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700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8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3414009" y="3339058"/>
            <a:ext cx="68580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3329835" y="340613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6283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48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70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71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1/21/20</a:t>
            </a:fld>
            <a:r>
              <a:rPr lang="en-US" dirty="0" err="1"/>
              <a:t>sss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87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681037"/>
            <a:ext cx="3890964" cy="1731963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3835400"/>
            <a:ext cx="3886200" cy="22352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6273800"/>
            <a:ext cx="12192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6273800"/>
            <a:ext cx="1905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6273800"/>
            <a:ext cx="765174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856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3375856" y="3330886"/>
            <a:ext cx="68580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9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8" r:id="rId9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ed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oleObject" Target="../embeddings/oleObject7.bin"/><Relationship Id="rId18" Type="http://schemas.openxmlformats.org/officeDocument/2006/relationships/oleObject" Target="../embeddings/oleObject10.bin"/><Relationship Id="rId3" Type="http://schemas.openxmlformats.org/officeDocument/2006/relationships/oleObject" Target="../embeddings/oleObject1.bin"/><Relationship Id="rId21" Type="http://schemas.openxmlformats.org/officeDocument/2006/relationships/image" Target="../media/image27.emf"/><Relationship Id="rId7" Type="http://schemas.openxmlformats.org/officeDocument/2006/relationships/oleObject" Target="../embeddings/oleObject3.bin"/><Relationship Id="rId12" Type="http://schemas.openxmlformats.org/officeDocument/2006/relationships/image" Target="../media/image23.emf"/><Relationship Id="rId17" Type="http://schemas.openxmlformats.org/officeDocument/2006/relationships/image" Target="../media/image25.emf"/><Relationship Id="rId25" Type="http://schemas.openxmlformats.org/officeDocument/2006/relationships/image" Target="../media/image29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9.bin"/><Relationship Id="rId20" Type="http://schemas.openxmlformats.org/officeDocument/2006/relationships/oleObject" Target="../embeddings/oleObject11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21.emf"/><Relationship Id="rId11" Type="http://schemas.openxmlformats.org/officeDocument/2006/relationships/oleObject" Target="../embeddings/oleObject6.bin"/><Relationship Id="rId24" Type="http://schemas.openxmlformats.org/officeDocument/2006/relationships/oleObject" Target="../embeddings/oleObject13.bin"/><Relationship Id="rId5" Type="http://schemas.openxmlformats.org/officeDocument/2006/relationships/oleObject" Target="../embeddings/oleObject2.bin"/><Relationship Id="rId15" Type="http://schemas.openxmlformats.org/officeDocument/2006/relationships/image" Target="../media/image24.emf"/><Relationship Id="rId23" Type="http://schemas.openxmlformats.org/officeDocument/2006/relationships/image" Target="../media/image28.emf"/><Relationship Id="rId10" Type="http://schemas.openxmlformats.org/officeDocument/2006/relationships/oleObject" Target="../embeddings/oleObject5.bin"/><Relationship Id="rId19" Type="http://schemas.openxmlformats.org/officeDocument/2006/relationships/image" Target="../media/image26.emf"/><Relationship Id="rId4" Type="http://schemas.openxmlformats.org/officeDocument/2006/relationships/image" Target="../media/image20.emf"/><Relationship Id="rId9" Type="http://schemas.openxmlformats.org/officeDocument/2006/relationships/image" Target="../media/image22.emf"/><Relationship Id="rId14" Type="http://schemas.openxmlformats.org/officeDocument/2006/relationships/oleObject" Target="../embeddings/oleObject8.bin"/><Relationship Id="rId22" Type="http://schemas.openxmlformats.org/officeDocument/2006/relationships/oleObject" Target="../embeddings/oleObject12.bin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5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4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13" Type="http://schemas.openxmlformats.org/officeDocument/2006/relationships/image" Target="../media/image40.emf"/><Relationship Id="rId3" Type="http://schemas.openxmlformats.org/officeDocument/2006/relationships/image" Target="../media/image41.tiff"/><Relationship Id="rId7" Type="http://schemas.openxmlformats.org/officeDocument/2006/relationships/image" Target="../media/image37.emf"/><Relationship Id="rId12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39.emf"/><Relationship Id="rId5" Type="http://schemas.openxmlformats.org/officeDocument/2006/relationships/image" Target="../media/image36.emf"/><Relationship Id="rId10" Type="http://schemas.openxmlformats.org/officeDocument/2006/relationships/oleObject" Target="../embeddings/oleObject18.bin"/><Relationship Id="rId4" Type="http://schemas.openxmlformats.org/officeDocument/2006/relationships/oleObject" Target="../embeddings/oleObject15.bin"/><Relationship Id="rId9" Type="http://schemas.openxmlformats.org/officeDocument/2006/relationships/image" Target="../media/image38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package" Target="../embeddings/Microsoft_Excel_Worksheet1.xlsx"/><Relationship Id="rId7" Type="http://schemas.openxmlformats.org/officeDocument/2006/relationships/oleObject" Target="../embeddings/oleObject20.bin"/><Relationship Id="rId12" Type="http://schemas.openxmlformats.org/officeDocument/2006/relationships/image" Target="../media/image4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43.emf"/><Relationship Id="rId11" Type="http://schemas.openxmlformats.org/officeDocument/2006/relationships/oleObject" Target="../embeddings/oleObject22.bin"/><Relationship Id="rId5" Type="http://schemas.openxmlformats.org/officeDocument/2006/relationships/package" Target="../embeddings/Microsoft_Excel_Worksheet2.xlsx"/><Relationship Id="rId10" Type="http://schemas.openxmlformats.org/officeDocument/2006/relationships/image" Target="../media/image44.emf"/><Relationship Id="rId4" Type="http://schemas.openxmlformats.org/officeDocument/2006/relationships/image" Target="../media/image42.png"/><Relationship Id="rId9" Type="http://schemas.openxmlformats.org/officeDocument/2006/relationships/oleObject" Target="../embeddings/oleObject21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23.bin"/><Relationship Id="rId7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47.emf"/><Relationship Id="rId5" Type="http://schemas.openxmlformats.org/officeDocument/2006/relationships/package" Target="../embeddings/Microsoft_Excel_Worksheet3.xlsx"/><Relationship Id="rId4" Type="http://schemas.openxmlformats.org/officeDocument/2006/relationships/image" Target="../media/image46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51.emf"/><Relationship Id="rId5" Type="http://schemas.openxmlformats.org/officeDocument/2006/relationships/package" Target="../embeddings/Microsoft_Excel_Worksheet6.xlsx"/><Relationship Id="rId4" Type="http://schemas.openxmlformats.org/officeDocument/2006/relationships/image" Target="../media/image5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53.emf"/><Relationship Id="rId5" Type="http://schemas.openxmlformats.org/officeDocument/2006/relationships/package" Target="../embeddings/Microsoft_Excel_Worksheet8.xlsx"/><Relationship Id="rId4" Type="http://schemas.openxmlformats.org/officeDocument/2006/relationships/image" Target="../media/image52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142798"/>
            <a:ext cx="6324600" cy="3487620"/>
          </a:xfrm>
        </p:spPr>
        <p:txBody>
          <a:bodyPr>
            <a:normAutofit/>
          </a:bodyPr>
          <a:lstStyle/>
          <a:p>
            <a:r>
              <a:rPr lang="en-US" sz="3200" dirty="0"/>
              <a:t>Dan Jurafsky and James Martin</a:t>
            </a:r>
          </a:p>
          <a:p>
            <a:r>
              <a:rPr lang="en-US" sz="3200" dirty="0"/>
              <a:t>Speech and Language Processing</a:t>
            </a:r>
          </a:p>
          <a:p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1600200" y="3307181"/>
            <a:ext cx="72053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Chapter 6:</a:t>
            </a:r>
          </a:p>
          <a:p>
            <a:r>
              <a:rPr lang="en-US" sz="4000" dirty="0">
                <a:solidFill>
                  <a:srgbClr val="C00000"/>
                </a:solidFill>
              </a:rPr>
              <a:t>Vector Semantics</a:t>
            </a:r>
            <a:endParaRPr lang="en-US" sz="2400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286605"/>
            <a:ext cx="7543800" cy="932596"/>
          </a:xfrm>
        </p:spPr>
        <p:txBody>
          <a:bodyPr/>
          <a:lstStyle/>
          <a:p>
            <a:r>
              <a:rPr lang="en-US" dirty="0"/>
              <a:t>Relation: </a:t>
            </a:r>
            <a:r>
              <a:rPr lang="en-US" dirty="0" err="1"/>
              <a:t>Antonymy</a:t>
            </a:r>
            <a:endParaRPr lang="en-US" dirty="0"/>
          </a:p>
        </p:txBody>
      </p:sp>
      <p:sp>
        <p:nvSpPr>
          <p:cNvPr id="4813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737361"/>
            <a:ext cx="9144000" cy="4130039"/>
          </a:xfrm>
        </p:spPr>
        <p:txBody>
          <a:bodyPr>
            <a:noAutofit/>
          </a:bodyPr>
          <a:lstStyle/>
          <a:p>
            <a:r>
              <a:rPr lang="en-US" sz="2800" dirty="0"/>
              <a:t>Senses that are opposites with respect to one feature of meaning</a:t>
            </a:r>
          </a:p>
          <a:p>
            <a:r>
              <a:rPr lang="en-US" sz="2800" dirty="0"/>
              <a:t>Otherwise, they are very similar!</a:t>
            </a:r>
          </a:p>
          <a:p>
            <a:pPr marL="457200" lvl="1" indent="0">
              <a:buNone/>
            </a:pPr>
            <a:r>
              <a:rPr lang="en-US" sz="2400" dirty="0">
                <a:latin typeface="Courier"/>
                <a:cs typeface="Courier"/>
              </a:rPr>
              <a:t>dark/light   short/long	fast/slow	rise/fall</a:t>
            </a:r>
          </a:p>
          <a:p>
            <a:pPr marL="457200" lvl="1" indent="0">
              <a:buNone/>
            </a:pPr>
            <a:r>
              <a:rPr lang="en-US" sz="2400" dirty="0">
                <a:latin typeface="Courier"/>
                <a:cs typeface="Courier"/>
              </a:rPr>
              <a:t>hot/cold	    up/down	      in/out</a:t>
            </a:r>
          </a:p>
          <a:p>
            <a:r>
              <a:rPr lang="en-US" sz="2800" dirty="0"/>
              <a:t>More formally: antonyms can</a:t>
            </a:r>
          </a:p>
          <a:p>
            <a:pPr lvl="1">
              <a:lnSpc>
                <a:spcPct val="70000"/>
              </a:lnSpc>
            </a:pPr>
            <a:r>
              <a:rPr lang="en-US" sz="2800" dirty="0"/>
              <a:t>define a binary opposition</a:t>
            </a:r>
          </a:p>
          <a:p>
            <a:pPr marL="800100" lvl="2" indent="0">
              <a:lnSpc>
                <a:spcPct val="70000"/>
              </a:lnSpc>
              <a:buNone/>
            </a:pPr>
            <a:r>
              <a:rPr lang="en-US" sz="2800" dirty="0"/>
              <a:t> or be at opposite ends of a scale</a:t>
            </a:r>
          </a:p>
          <a:p>
            <a:pPr lvl="2"/>
            <a:r>
              <a:rPr lang="en-US" sz="2400" dirty="0"/>
              <a:t> </a:t>
            </a:r>
            <a:r>
              <a:rPr lang="en-US" sz="2400" dirty="0">
                <a:latin typeface="Courier"/>
                <a:cs typeface="Courier"/>
              </a:rPr>
              <a:t>long/short, fast/slow</a:t>
            </a:r>
          </a:p>
          <a:p>
            <a:pPr lvl="1"/>
            <a:r>
              <a:rPr lang="en-US" sz="2800" dirty="0"/>
              <a:t>Be </a:t>
            </a:r>
            <a:r>
              <a:rPr lang="en-US" sz="2800" i="1" dirty="0" err="1"/>
              <a:t>reversives</a:t>
            </a:r>
            <a:r>
              <a:rPr lang="en-US" sz="2800" dirty="0"/>
              <a:t>:</a:t>
            </a:r>
          </a:p>
          <a:p>
            <a:pPr lvl="2"/>
            <a:r>
              <a:rPr lang="en-US" sz="2400" dirty="0">
                <a:latin typeface="Courier"/>
                <a:cs typeface="Courier"/>
              </a:rPr>
              <a:t> rise/fall, up/down</a:t>
            </a:r>
            <a:endParaRPr lang="en-US" sz="4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693685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endParaRPr lang="en-US" sz="3200" dirty="0">
              <a:latin typeface="Calibri" charset="0"/>
              <a:ea typeface="Calibri" charset="0"/>
              <a:cs typeface="Calibri" charset="0"/>
            </a:endParaRP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Words with similar meanings.  Not synonyms, but sharing some element of meaning</a:t>
            </a: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endParaRPr lang="en-US" sz="2400" dirty="0">
              <a:latin typeface="Courier"/>
              <a:cs typeface="Courier"/>
            </a:endParaRP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car, bicycle</a:t>
            </a: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cow, horse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050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83F85-09BA-164B-8C1A-C230ABE4A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humans how similar 2 words are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5544A2-008D-E345-808D-5AE802E8E6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1688062"/>
              </p:ext>
            </p:extLst>
          </p:nvPr>
        </p:nvGraphicFramePr>
        <p:xfrm>
          <a:off x="1447800" y="1846262"/>
          <a:ext cx="6918325" cy="3941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9125">
                  <a:extLst>
                    <a:ext uri="{9D8B030D-6E8A-4147-A177-3AD203B41FA5}">
                      <a16:colId xmlns:a16="http://schemas.microsoft.com/office/drawing/2014/main" val="4069172633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21378641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592160975"/>
                    </a:ext>
                  </a:extLst>
                </a:gridCol>
              </a:tblGrid>
              <a:tr h="466990">
                <a:tc>
                  <a:txBody>
                    <a:bodyPr/>
                    <a:lstStyle/>
                    <a:p>
                      <a:r>
                        <a:rPr lang="en-US" sz="2400" dirty="0"/>
                        <a:t>word1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word2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similarity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5492860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vanish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disappear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9.8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8428773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behave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obey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7.3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3566929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belief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impression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5.95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2151455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muscle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bone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3.65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697757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modest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flexible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353346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hole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agreement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584449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CDD254D-28BE-7E43-89B0-7BDDC061A516}"/>
              </a:ext>
            </a:extLst>
          </p:cNvPr>
          <p:cNvSpPr txBox="1"/>
          <p:nvPr/>
        </p:nvSpPr>
        <p:spPr>
          <a:xfrm>
            <a:off x="2514600" y="6248400"/>
            <a:ext cx="364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SimLex-999 dataset (Hill et al., 2015) </a:t>
            </a:r>
          </a:p>
        </p:txBody>
      </p:sp>
    </p:spTree>
    <p:extLst>
      <p:ext uri="{BB962C8B-B14F-4D97-AF65-F5344CB8AC3E}">
        <p14:creationId xmlns:p14="http://schemas.microsoft.com/office/powerpoint/2010/main" val="2282149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822960" y="286605"/>
            <a:ext cx="7543800" cy="780196"/>
          </a:xfrm>
        </p:spPr>
        <p:txBody>
          <a:bodyPr/>
          <a:lstStyle/>
          <a:p>
            <a:r>
              <a:rPr lang="en-US" dirty="0"/>
              <a:t>Relation: Word relatedness</a:t>
            </a:r>
          </a:p>
        </p:txBody>
      </p:sp>
      <p:sp>
        <p:nvSpPr>
          <p:cNvPr id="82947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Also called "word association"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Words be related in any way, perhaps via a semantic frame or field</a:t>
            </a:r>
            <a:endParaRPr lang="en-US" sz="3200" b="1" dirty="0"/>
          </a:p>
          <a:p>
            <a:pPr lvl="2">
              <a:lnSpc>
                <a:spcPct val="90000"/>
              </a:lnSpc>
            </a:pPr>
            <a:endParaRPr lang="en-US" sz="2800" dirty="0">
              <a:latin typeface="Courier"/>
              <a:cs typeface="Courier"/>
            </a:endParaRPr>
          </a:p>
          <a:p>
            <a:pPr lvl="2">
              <a:lnSpc>
                <a:spcPct val="90000"/>
              </a:lnSpc>
            </a:pPr>
            <a:r>
              <a:rPr lang="en-US" sz="2800" dirty="0">
                <a:latin typeface="Courier"/>
                <a:cs typeface="Courier"/>
              </a:rPr>
              <a:t>car, bicycle</a:t>
            </a:r>
            <a:r>
              <a:rPr lang="en-US" sz="2800" dirty="0"/>
              <a:t>:    </a:t>
            </a:r>
            <a:r>
              <a:rPr lang="en-US" sz="2800" b="1" dirty="0"/>
              <a:t>similar</a:t>
            </a:r>
          </a:p>
          <a:p>
            <a:pPr lvl="2">
              <a:lnSpc>
                <a:spcPct val="90000"/>
              </a:lnSpc>
            </a:pPr>
            <a:r>
              <a:rPr lang="en-US" sz="2800" dirty="0">
                <a:latin typeface="Courier"/>
                <a:cs typeface="Courier"/>
              </a:rPr>
              <a:t>car, gasoline</a:t>
            </a:r>
            <a:r>
              <a:rPr lang="en-US" sz="2800" dirty="0"/>
              <a:t>:   </a:t>
            </a:r>
            <a:r>
              <a:rPr lang="en-US" sz="2800" b="1" dirty="0"/>
              <a:t>related</a:t>
            </a:r>
            <a:r>
              <a:rPr lang="en-US" sz="2800" dirty="0"/>
              <a:t>, not similar</a:t>
            </a:r>
          </a:p>
        </p:txBody>
      </p:sp>
    </p:spTree>
    <p:extLst>
      <p:ext uri="{BB962C8B-B14F-4D97-AF65-F5344CB8AC3E}">
        <p14:creationId xmlns:p14="http://schemas.microsoft.com/office/powerpoint/2010/main" val="1010398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7B46D-E5D5-824F-B603-A61C517EB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932596"/>
          </a:xfrm>
        </p:spPr>
        <p:txBody>
          <a:bodyPr/>
          <a:lstStyle/>
          <a:p>
            <a:r>
              <a:rPr lang="en-US" dirty="0"/>
              <a:t>Semantic field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6519E-6C4A-B147-A367-F9B7C4EE1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863841" cy="4555066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Words that </a:t>
            </a:r>
          </a:p>
          <a:p>
            <a:endParaRPr lang="en-US" sz="3200" dirty="0"/>
          </a:p>
          <a:p>
            <a:pPr lvl="1"/>
            <a:r>
              <a:rPr lang="en-US" sz="3200" dirty="0"/>
              <a:t>cover a particular semantic domain </a:t>
            </a:r>
          </a:p>
          <a:p>
            <a:pPr lvl="1"/>
            <a:r>
              <a:rPr lang="en-US" sz="3200" dirty="0"/>
              <a:t>bear structured relations with each other. </a:t>
            </a:r>
          </a:p>
          <a:p>
            <a:pPr lvl="1"/>
            <a:endParaRPr lang="en-US" sz="3200" dirty="0"/>
          </a:p>
          <a:p>
            <a:pPr marL="292608" lvl="1" indent="0">
              <a:buNone/>
            </a:pPr>
            <a:r>
              <a:rPr lang="en-US" sz="3200" b="1" dirty="0"/>
              <a:t>hospitals</a:t>
            </a:r>
          </a:p>
          <a:p>
            <a:pPr marL="292608" lvl="1" indent="0">
              <a:buNone/>
            </a:pPr>
            <a:r>
              <a:rPr lang="en-US" sz="3200" i="1" dirty="0"/>
              <a:t>	surgeon</a:t>
            </a:r>
            <a:r>
              <a:rPr lang="en-US" sz="3200" dirty="0"/>
              <a:t>, </a:t>
            </a:r>
            <a:r>
              <a:rPr lang="en-US" sz="3200" i="1" dirty="0"/>
              <a:t>scalpel</a:t>
            </a:r>
            <a:r>
              <a:rPr lang="en-US" sz="3200" dirty="0"/>
              <a:t>, </a:t>
            </a:r>
            <a:r>
              <a:rPr lang="en-US" sz="3200" i="1" dirty="0"/>
              <a:t>nurse</a:t>
            </a:r>
            <a:r>
              <a:rPr lang="en-US" sz="3200" dirty="0"/>
              <a:t>, </a:t>
            </a:r>
            <a:r>
              <a:rPr lang="en-US" sz="3200" i="1" dirty="0" err="1"/>
              <a:t>anaesthetic</a:t>
            </a:r>
            <a:r>
              <a:rPr lang="en-US" sz="3200" dirty="0"/>
              <a:t>, </a:t>
            </a:r>
            <a:r>
              <a:rPr lang="en-US" sz="3200" i="1" dirty="0"/>
              <a:t>hospital</a:t>
            </a:r>
            <a:endParaRPr lang="en-US" sz="3200" dirty="0"/>
          </a:p>
          <a:p>
            <a:pPr marL="292608" lvl="1" indent="0">
              <a:buNone/>
            </a:pPr>
            <a:r>
              <a:rPr lang="en-US" sz="3200" b="1" dirty="0"/>
              <a:t>restaurants</a:t>
            </a:r>
            <a:r>
              <a:rPr lang="en-US" sz="3200" dirty="0"/>
              <a:t> </a:t>
            </a:r>
          </a:p>
          <a:p>
            <a:pPr marL="292608" lvl="1" indent="0">
              <a:buNone/>
            </a:pPr>
            <a:r>
              <a:rPr lang="en-US" sz="3200" i="1" dirty="0"/>
              <a:t>	waiter</a:t>
            </a:r>
            <a:r>
              <a:rPr lang="en-US" sz="3200" dirty="0"/>
              <a:t>, </a:t>
            </a:r>
            <a:r>
              <a:rPr lang="en-US" sz="3200" i="1" dirty="0"/>
              <a:t>menu</a:t>
            </a:r>
            <a:r>
              <a:rPr lang="en-US" sz="3200" dirty="0"/>
              <a:t>, </a:t>
            </a:r>
            <a:r>
              <a:rPr lang="en-US" sz="3200" i="1" dirty="0"/>
              <a:t>plate</a:t>
            </a:r>
            <a:r>
              <a:rPr lang="en-US" sz="3200" dirty="0"/>
              <a:t>, </a:t>
            </a:r>
            <a:r>
              <a:rPr lang="en-US" sz="3200" i="1" dirty="0"/>
              <a:t>food</a:t>
            </a:r>
            <a:r>
              <a:rPr lang="en-US" sz="3200" dirty="0"/>
              <a:t>, </a:t>
            </a:r>
            <a:r>
              <a:rPr lang="en-US" sz="3200" i="1" dirty="0"/>
              <a:t>menu,</a:t>
            </a:r>
            <a:r>
              <a:rPr lang="en-US" sz="3200" dirty="0"/>
              <a:t> </a:t>
            </a:r>
            <a:r>
              <a:rPr lang="en-US" sz="3200" i="1" dirty="0"/>
              <a:t>chef</a:t>
            </a:r>
            <a:r>
              <a:rPr lang="en-US" sz="3200" dirty="0"/>
              <a:t>, </a:t>
            </a:r>
          </a:p>
          <a:p>
            <a:pPr marL="292608" lvl="1" indent="0">
              <a:buNone/>
            </a:pPr>
            <a:r>
              <a:rPr lang="en-US" sz="3200" b="1" dirty="0"/>
              <a:t>houses</a:t>
            </a:r>
          </a:p>
          <a:p>
            <a:pPr marL="292608" lvl="1" indent="0">
              <a:buNone/>
            </a:pPr>
            <a:r>
              <a:rPr lang="en-US" sz="3200" i="1" dirty="0"/>
              <a:t>	door</a:t>
            </a:r>
            <a:r>
              <a:rPr lang="en-US" sz="3200" dirty="0"/>
              <a:t>, </a:t>
            </a:r>
            <a:r>
              <a:rPr lang="en-US" sz="3200" i="1" dirty="0"/>
              <a:t>roof</a:t>
            </a:r>
            <a:r>
              <a:rPr lang="en-US" sz="3200" dirty="0"/>
              <a:t>, </a:t>
            </a:r>
            <a:r>
              <a:rPr lang="en-US" sz="3200" i="1" dirty="0"/>
              <a:t>kitchen</a:t>
            </a:r>
            <a:r>
              <a:rPr lang="en-US" sz="3200" dirty="0"/>
              <a:t>, </a:t>
            </a:r>
            <a:r>
              <a:rPr lang="en-US" sz="3200" i="1" dirty="0"/>
              <a:t>family</a:t>
            </a:r>
            <a:r>
              <a:rPr lang="en-US" sz="3200" dirty="0"/>
              <a:t>, </a:t>
            </a:r>
            <a:r>
              <a:rPr lang="en-US" sz="3200" i="1" dirty="0"/>
              <a:t>bed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221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Superordinate/ subordinate</a:t>
            </a:r>
          </a:p>
        </p:txBody>
      </p:sp>
      <p:sp>
        <p:nvSpPr>
          <p:cNvPr id="50179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One sense is a </a:t>
            </a:r>
            <a:r>
              <a:rPr lang="en-US" sz="2800" b="1" dirty="0">
                <a:solidFill>
                  <a:srgbClr val="0000FF"/>
                </a:solidFill>
              </a:rPr>
              <a:t>subordinate</a:t>
            </a:r>
            <a:r>
              <a:rPr lang="en-US" sz="2800" dirty="0">
                <a:solidFill>
                  <a:srgbClr val="0000FF"/>
                </a:solidFill>
              </a:rPr>
              <a:t> </a:t>
            </a:r>
            <a:r>
              <a:rPr lang="en-US" sz="2800" dirty="0"/>
              <a:t>of another if the first sense is more specific, denoting a subclass of the other</a:t>
            </a:r>
          </a:p>
          <a:p>
            <a:pPr lvl="1"/>
            <a:r>
              <a:rPr lang="en-US" sz="2400" i="1" dirty="0">
                <a:latin typeface="Calibri (Body)"/>
                <a:cs typeface="Calibri (Body)"/>
              </a:rPr>
              <a:t>car</a:t>
            </a:r>
            <a:r>
              <a:rPr lang="en-US" sz="2400" dirty="0"/>
              <a:t> is a subordinate of </a:t>
            </a:r>
            <a:r>
              <a:rPr lang="en-US" sz="2400" i="1" dirty="0"/>
              <a:t>vehicle</a:t>
            </a:r>
            <a:endParaRPr lang="en-US" sz="2400" dirty="0"/>
          </a:p>
          <a:p>
            <a:pPr lvl="1"/>
            <a:r>
              <a:rPr lang="en-US" sz="2400" i="1" dirty="0"/>
              <a:t>mango</a:t>
            </a:r>
            <a:r>
              <a:rPr lang="en-US" sz="2400" dirty="0"/>
              <a:t> is a subordinate of </a:t>
            </a:r>
            <a:r>
              <a:rPr lang="en-US" sz="2400" i="1" dirty="0"/>
              <a:t>fruit</a:t>
            </a:r>
          </a:p>
          <a:p>
            <a:pPr marL="0" indent="0">
              <a:buNone/>
            </a:pPr>
            <a:r>
              <a:rPr lang="en-US" sz="2800" dirty="0"/>
              <a:t>Conversely </a:t>
            </a:r>
            <a:r>
              <a:rPr lang="en-US" sz="2800" b="1" dirty="0">
                <a:solidFill>
                  <a:srgbClr val="0000FF"/>
                </a:solidFill>
              </a:rPr>
              <a:t>superordinate</a:t>
            </a:r>
            <a:endParaRPr lang="en-US" sz="2800" dirty="0"/>
          </a:p>
          <a:p>
            <a:pPr lvl="1"/>
            <a:r>
              <a:rPr lang="en-US" sz="2400" i="1" dirty="0"/>
              <a:t>vehicle</a:t>
            </a:r>
            <a:r>
              <a:rPr lang="en-US" sz="2400" dirty="0"/>
              <a:t> is a superordinate of </a:t>
            </a:r>
            <a:r>
              <a:rPr lang="en-US" sz="2400" i="1" dirty="0"/>
              <a:t>car</a:t>
            </a:r>
            <a:endParaRPr lang="en-US" sz="2400" dirty="0"/>
          </a:p>
          <a:p>
            <a:pPr lvl="1"/>
            <a:r>
              <a:rPr lang="en-US" sz="2400" i="1" dirty="0"/>
              <a:t>fruit</a:t>
            </a:r>
            <a:r>
              <a:rPr lang="en-US" sz="2400" dirty="0"/>
              <a:t> is a </a:t>
            </a:r>
            <a:r>
              <a:rPr lang="en-US" sz="2400" dirty="0" err="1"/>
              <a:t>subordinate</a:t>
            </a:r>
            <a:r>
              <a:rPr lang="en-US" sz="2400" dirty="0"/>
              <a:t> of </a:t>
            </a:r>
            <a:r>
              <a:rPr lang="en-US" sz="2400" i="1" dirty="0"/>
              <a:t>mango</a:t>
            </a:r>
            <a:endParaRPr lang="en-US" sz="2400" dirty="0"/>
          </a:p>
          <a:p>
            <a:endParaRPr lang="en-US" sz="1500" dirty="0">
              <a:solidFill>
                <a:srgbClr val="008000"/>
              </a:solidFill>
            </a:endParaRPr>
          </a:p>
        </p:txBody>
      </p:sp>
      <p:graphicFrame>
        <p:nvGraphicFramePr>
          <p:cNvPr id="1466372" name="Group 1028"/>
          <p:cNvGraphicFramePr>
            <a:graphicFrameLocks noGrp="1"/>
          </p:cNvGraphicFramePr>
          <p:nvPr/>
        </p:nvGraphicFramePr>
        <p:xfrm>
          <a:off x="1219199" y="5638799"/>
          <a:ext cx="7010400" cy="966172"/>
        </p:xfrm>
        <a:graphic>
          <a:graphicData uri="http://schemas.openxmlformats.org/drawingml/2006/table">
            <a:tbl>
              <a:tblPr/>
              <a:tblGrid>
                <a:gridCol w="266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30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Superordinate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68580" marR="68580" marT="25718" marB="2571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vehicle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fruit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furniture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30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Subordinate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68580" marR="68580" marT="25718" marB="2571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car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mango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chair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0711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b="1" dirty="0"/>
              <a:t>Concepts</a:t>
            </a:r>
            <a:r>
              <a:rPr lang="en-US" sz="2800" dirty="0"/>
              <a:t> or word senses</a:t>
            </a:r>
          </a:p>
          <a:p>
            <a:pPr lvl="1"/>
            <a:r>
              <a:rPr lang="en-US" sz="2400" dirty="0"/>
              <a:t>Have a complex many-to-many association with </a:t>
            </a:r>
            <a:r>
              <a:rPr lang="en-US" sz="2400" b="1" dirty="0"/>
              <a:t>words</a:t>
            </a:r>
            <a:r>
              <a:rPr lang="en-US" sz="2400" dirty="0"/>
              <a:t> (homonymy, multiple senses)</a:t>
            </a:r>
          </a:p>
          <a:p>
            <a:r>
              <a:rPr lang="en-US" sz="2800" dirty="0"/>
              <a:t>Have relations with each other</a:t>
            </a:r>
          </a:p>
          <a:p>
            <a:pPr lvl="1"/>
            <a:r>
              <a:rPr lang="en-US" sz="2400" dirty="0"/>
              <a:t>Synonymy</a:t>
            </a:r>
          </a:p>
          <a:p>
            <a:pPr lvl="1"/>
            <a:r>
              <a:rPr lang="en-US" sz="2400" dirty="0" err="1"/>
              <a:t>Antonymy</a:t>
            </a:r>
            <a:endParaRPr lang="en-US" sz="2400" dirty="0"/>
          </a:p>
          <a:p>
            <a:pPr lvl="1"/>
            <a:r>
              <a:rPr lang="en-US" sz="2400" dirty="0"/>
              <a:t>Similarity</a:t>
            </a:r>
          </a:p>
          <a:p>
            <a:pPr lvl="1"/>
            <a:r>
              <a:rPr lang="en-US" sz="2400" dirty="0"/>
              <a:t>Relatedness</a:t>
            </a:r>
          </a:p>
          <a:p>
            <a:pPr lvl="1"/>
            <a:r>
              <a:rPr lang="en-US" sz="2400" dirty="0"/>
              <a:t>Superordinate/subordinate</a:t>
            </a:r>
          </a:p>
          <a:p>
            <a:pPr lvl="1"/>
            <a:r>
              <a:rPr lang="en-US" sz="2400" dirty="0"/>
              <a:t>Connotation</a:t>
            </a:r>
          </a:p>
        </p:txBody>
      </p:sp>
    </p:spTree>
    <p:extLst>
      <p:ext uri="{BB962C8B-B14F-4D97-AF65-F5344CB8AC3E}">
        <p14:creationId xmlns:p14="http://schemas.microsoft.com/office/powerpoint/2010/main" val="465327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how to define a concept?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09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Ludwig Wittgenstein (1889-1951)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914400" y="1981200"/>
            <a:ext cx="4029075" cy="4038600"/>
          </a:xfrm>
        </p:spPr>
        <p:txBody>
          <a:bodyPr/>
          <a:lstStyle/>
          <a:p>
            <a:r>
              <a:rPr lang="en-US" sz="3200" dirty="0"/>
              <a:t>Philosopher of language</a:t>
            </a:r>
          </a:p>
          <a:p>
            <a:r>
              <a:rPr lang="en-US" sz="3200" dirty="0"/>
              <a:t>In his late years, a proponent of studying “ordinary language</a:t>
            </a:r>
            <a:r>
              <a:rPr lang="en-US" dirty="0"/>
              <a:t>”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482" y="1447800"/>
            <a:ext cx="3563938" cy="521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4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932596"/>
          </a:xfrm>
        </p:spPr>
        <p:txBody>
          <a:bodyPr/>
          <a:lstStyle/>
          <a:p>
            <a:r>
              <a:rPr lang="en-US" dirty="0"/>
              <a:t>Ludwig Wittgenstein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2209800"/>
            <a:ext cx="7772400" cy="3809999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/>
              <a:t>PI #43: </a:t>
            </a:r>
          </a:p>
          <a:p>
            <a:pPr marL="319088" lvl="1" indent="0">
              <a:buNone/>
            </a:pPr>
            <a:r>
              <a:rPr lang="en-US" sz="3600" dirty="0"/>
              <a:t>"The meaning of a word is its use in the language"</a:t>
            </a:r>
          </a:p>
        </p:txBody>
      </p:sp>
    </p:spTree>
    <p:extLst>
      <p:ext uri="{BB962C8B-B14F-4D97-AF65-F5344CB8AC3E}">
        <p14:creationId xmlns:p14="http://schemas.microsoft.com/office/powerpoint/2010/main" val="1843367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words mean?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2286000"/>
            <a:ext cx="7772400" cy="3733800"/>
          </a:xfrm>
        </p:spPr>
        <p:txBody>
          <a:bodyPr/>
          <a:lstStyle/>
          <a:p>
            <a:r>
              <a:rPr lang="en-US" sz="3200" dirty="0"/>
              <a:t>First thought: look in a dictionary</a:t>
            </a:r>
          </a:p>
          <a:p>
            <a:endParaRPr lang="en-US" sz="3200" dirty="0">
              <a:hlinkClick r:id="rId2"/>
            </a:endParaRPr>
          </a:p>
          <a:p>
            <a:r>
              <a:rPr lang="en-US" sz="3200" dirty="0">
                <a:hlinkClick r:id="rId2"/>
              </a:rPr>
              <a:t>http://www.oed.com/</a:t>
            </a:r>
            <a:endParaRPr lang="en-US" sz="32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645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define words by their usages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In particular, words are defined by their environments (the words around them)</a:t>
            </a:r>
          </a:p>
          <a:p>
            <a:endParaRPr lang="en-US" sz="3200" dirty="0"/>
          </a:p>
          <a:p>
            <a:r>
              <a:rPr lang="en-US" sz="3200" dirty="0" err="1"/>
              <a:t>Zellig</a:t>
            </a:r>
            <a:r>
              <a:rPr lang="en-US" sz="3200" dirty="0"/>
              <a:t> Harris (1954): </a:t>
            </a:r>
            <a:r>
              <a:rPr lang="en-US" sz="3200" b="1" dirty="0"/>
              <a:t>If A and B have almost identical environments we say that they are synonyms</a:t>
            </a:r>
            <a:r>
              <a:rPr lang="en-US" sz="3200" dirty="0"/>
              <a:t>.</a:t>
            </a:r>
          </a:p>
          <a:p>
            <a:pPr marL="0" indent="0">
              <a:buNone/>
            </a:pP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593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7927F-2600-7A4D-B368-5069E69F7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ongchoi</a:t>
            </a:r>
            <a:r>
              <a:rPr lang="en-US" dirty="0"/>
              <a:t> mean?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57E7B-DC19-F34F-9290-2382F44E2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631266"/>
          </a:xfrm>
        </p:spPr>
        <p:txBody>
          <a:bodyPr>
            <a:normAutofit lnSpcReduction="10000"/>
          </a:bodyPr>
          <a:lstStyle/>
          <a:p>
            <a:pPr marL="123825" indent="0">
              <a:buNone/>
            </a:pPr>
            <a:r>
              <a:rPr lang="en-US" sz="2800" dirty="0"/>
              <a:t>Suppose you see these sentences:</a:t>
            </a:r>
          </a:p>
          <a:p>
            <a:pPr marL="285750" indent="-161925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Ong </a:t>
            </a:r>
            <a:r>
              <a:rPr lang="en-US" sz="2400" dirty="0" err="1"/>
              <a:t>choi</a:t>
            </a:r>
            <a:r>
              <a:rPr lang="en-US" sz="2400" dirty="0"/>
              <a:t> is delicious </a:t>
            </a:r>
            <a:r>
              <a:rPr lang="en-US" sz="2400" b="1" dirty="0"/>
              <a:t>sautéed</a:t>
            </a:r>
            <a:r>
              <a:rPr lang="en-US" sz="2400" dirty="0"/>
              <a:t> </a:t>
            </a:r>
            <a:r>
              <a:rPr lang="en-US" sz="2400" b="1" dirty="0"/>
              <a:t>with</a:t>
            </a:r>
            <a:r>
              <a:rPr lang="en-US" sz="2400" dirty="0"/>
              <a:t> </a:t>
            </a:r>
            <a:r>
              <a:rPr lang="en-US" sz="2400" b="1" dirty="0"/>
              <a:t>garlic</a:t>
            </a:r>
            <a:r>
              <a:rPr lang="en-US" sz="2400" dirty="0"/>
              <a:t>. </a:t>
            </a:r>
          </a:p>
          <a:p>
            <a:pPr marL="285750" indent="-161925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Ong </a:t>
            </a:r>
            <a:r>
              <a:rPr lang="en-US" sz="2400" dirty="0" err="1"/>
              <a:t>choi</a:t>
            </a:r>
            <a:r>
              <a:rPr lang="en-US" sz="2400" dirty="0"/>
              <a:t> is superb </a:t>
            </a:r>
            <a:r>
              <a:rPr lang="en-US" sz="2400" b="1" dirty="0"/>
              <a:t>over rice</a:t>
            </a:r>
          </a:p>
          <a:p>
            <a:pPr marL="285750" indent="-161925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Ong </a:t>
            </a:r>
            <a:r>
              <a:rPr lang="en-US" sz="2400" dirty="0" err="1"/>
              <a:t>choi</a:t>
            </a:r>
            <a:r>
              <a:rPr lang="en-US" sz="2400" dirty="0"/>
              <a:t> </a:t>
            </a:r>
            <a:r>
              <a:rPr lang="en-US" sz="2400" b="1" dirty="0"/>
              <a:t>leaves</a:t>
            </a:r>
            <a:r>
              <a:rPr lang="en-US" sz="2400" dirty="0"/>
              <a:t> with salty sauces</a:t>
            </a:r>
          </a:p>
          <a:p>
            <a:r>
              <a:rPr lang="en-US" sz="2800" dirty="0"/>
              <a:t>And you've also seen these:</a:t>
            </a:r>
          </a:p>
          <a:p>
            <a:pPr marL="347663" indent="-223838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…spinach </a:t>
            </a:r>
            <a:r>
              <a:rPr lang="en-US" sz="2400" b="1" dirty="0"/>
              <a:t>sautéed</a:t>
            </a:r>
            <a:r>
              <a:rPr lang="en-US" sz="2400" dirty="0"/>
              <a:t> </a:t>
            </a:r>
            <a:r>
              <a:rPr lang="en-US" sz="2400" b="1" dirty="0"/>
              <a:t>with</a:t>
            </a:r>
            <a:r>
              <a:rPr lang="en-US" sz="2400" dirty="0"/>
              <a:t> </a:t>
            </a:r>
            <a:r>
              <a:rPr lang="en-US" sz="2400" b="1" dirty="0"/>
              <a:t>garlic</a:t>
            </a:r>
            <a:r>
              <a:rPr lang="en-US" sz="2400" dirty="0"/>
              <a:t> </a:t>
            </a:r>
            <a:r>
              <a:rPr lang="en-US" sz="2400" b="1" dirty="0"/>
              <a:t>over rice</a:t>
            </a:r>
          </a:p>
          <a:p>
            <a:pPr marL="347663" indent="-223838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Chard stems and </a:t>
            </a:r>
            <a:r>
              <a:rPr lang="en-US" sz="2400" b="1" dirty="0"/>
              <a:t>leaves</a:t>
            </a:r>
            <a:r>
              <a:rPr lang="en-US" sz="2400" dirty="0"/>
              <a:t> are </a:t>
            </a:r>
            <a:r>
              <a:rPr lang="en-US" sz="2400" b="1" dirty="0"/>
              <a:t>delicious</a:t>
            </a:r>
          </a:p>
          <a:p>
            <a:pPr marL="347663" indent="-223838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Collard greens and other </a:t>
            </a:r>
            <a:r>
              <a:rPr lang="en-US" sz="2400" b="1" dirty="0"/>
              <a:t>salty</a:t>
            </a:r>
            <a:r>
              <a:rPr lang="en-US" sz="2400" dirty="0"/>
              <a:t> leafy greens</a:t>
            </a:r>
          </a:p>
          <a:p>
            <a:r>
              <a:rPr lang="en-US" sz="2800" dirty="0"/>
              <a:t>Conclusion:</a:t>
            </a:r>
          </a:p>
          <a:p>
            <a:pPr lvl="1"/>
            <a:r>
              <a:rPr lang="en-US" sz="2400" dirty="0" err="1"/>
              <a:t>Ongchoi</a:t>
            </a:r>
            <a:r>
              <a:rPr lang="en-US" sz="2400" dirty="0"/>
              <a:t> is a leafy green like spinach, chard, or collard greens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89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7BC9D-C67D-D74D-AC6B-B7F1F9CA0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Ong </a:t>
            </a:r>
            <a:r>
              <a:rPr lang="en-US" dirty="0" err="1"/>
              <a:t>choi</a:t>
            </a:r>
            <a:r>
              <a:rPr lang="en-US" dirty="0"/>
              <a:t>: </a:t>
            </a:r>
            <a:r>
              <a:rPr lang="en-US" i="1" dirty="0"/>
              <a:t>Ipomoea </a:t>
            </a:r>
            <a:r>
              <a:rPr lang="en-US" i="1" dirty="0" err="1"/>
              <a:t>aquatica</a:t>
            </a:r>
            <a:r>
              <a:rPr lang="en-US" i="1" dirty="0"/>
              <a:t> </a:t>
            </a:r>
            <a:br>
              <a:rPr lang="en-US" i="1" dirty="0"/>
            </a:br>
            <a:r>
              <a:rPr lang="en-US" i="1" dirty="0"/>
              <a:t>"Water Spinach"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23B201-95EA-D042-8357-5FC3688E6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37361"/>
            <a:ext cx="5680075" cy="472110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E12895-FB05-3C42-AE96-C867F6A157DF}"/>
              </a:ext>
            </a:extLst>
          </p:cNvPr>
          <p:cNvSpPr txBox="1"/>
          <p:nvPr/>
        </p:nvSpPr>
        <p:spPr>
          <a:xfrm>
            <a:off x="4584422" y="6462638"/>
            <a:ext cx="3223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Yamaguchi, Wikimedia Commons, public domain</a:t>
            </a:r>
          </a:p>
        </p:txBody>
      </p:sp>
    </p:spTree>
    <p:extLst>
      <p:ext uri="{BB962C8B-B14F-4D97-AF65-F5344CB8AC3E}">
        <p14:creationId xmlns:p14="http://schemas.microsoft.com/office/powerpoint/2010/main" val="1838724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C6DC75-6F7E-2940-9046-D9B48B47E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90" y="3481208"/>
            <a:ext cx="6294121" cy="339349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C16081-C1F9-DE4B-879C-2C9DEC6719FE}"/>
              </a:ext>
            </a:extLst>
          </p:cNvPr>
          <p:cNvSpPr/>
          <p:nvPr/>
        </p:nvSpPr>
        <p:spPr>
          <a:xfrm>
            <a:off x="760330" y="3481208"/>
            <a:ext cx="6477000" cy="3429000"/>
          </a:xfrm>
          <a:prstGeom prst="rect">
            <a:avLst/>
          </a:prstGeom>
          <a:solidFill>
            <a:srgbClr val="00B0F0">
              <a:alpha val="10000"/>
            </a:srgbClr>
          </a:solidFill>
          <a:ln>
            <a:solidFill>
              <a:srgbClr val="00B0F0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1237396"/>
          </a:xfrm>
        </p:spPr>
        <p:txBody>
          <a:bodyPr>
            <a:normAutofit fontScale="90000"/>
          </a:bodyPr>
          <a:lstStyle/>
          <a:p>
            <a:r>
              <a:rPr lang="en-US" dirty="0"/>
              <a:t>We'll build a new model of meaning focusing on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752600"/>
            <a:ext cx="7940041" cy="4953000"/>
          </a:xfrm>
          <a:noFill/>
        </p:spPr>
        <p:txBody>
          <a:bodyPr>
            <a:normAutofit/>
          </a:bodyPr>
          <a:lstStyle/>
          <a:p>
            <a:r>
              <a:rPr lang="en-US" sz="3200" dirty="0"/>
              <a:t>Each word = a vector </a:t>
            </a:r>
          </a:p>
          <a:p>
            <a:pPr lvl="1"/>
            <a:r>
              <a:rPr lang="en-US" sz="3000" dirty="0"/>
              <a:t>Not just "word" or word45.</a:t>
            </a:r>
          </a:p>
          <a:p>
            <a:r>
              <a:rPr lang="en-US" sz="3200" dirty="0"/>
              <a:t>Similar words are "nearby in space"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94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define a word as a 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057400"/>
            <a:ext cx="7940041" cy="4648200"/>
          </a:xfrm>
        </p:spPr>
        <p:txBody>
          <a:bodyPr>
            <a:normAutofit/>
          </a:bodyPr>
          <a:lstStyle/>
          <a:p>
            <a:r>
              <a:rPr lang="en-US" sz="3200" dirty="0"/>
              <a:t>Called an "embedding" because it's embedded into a space</a:t>
            </a:r>
          </a:p>
          <a:p>
            <a:r>
              <a:rPr lang="en-US" sz="3200" dirty="0"/>
              <a:t>The standard way to represent meaning in NLP</a:t>
            </a:r>
          </a:p>
          <a:p>
            <a:r>
              <a:rPr lang="en-US" sz="3200" dirty="0"/>
              <a:t>Fine-grained model of meaning for similarity </a:t>
            </a:r>
          </a:p>
          <a:p>
            <a:pPr lvl="1"/>
            <a:r>
              <a:rPr lang="en-US" sz="2800" dirty="0"/>
              <a:t>NLP tasks like sentiment analysis</a:t>
            </a:r>
          </a:p>
          <a:p>
            <a:pPr lvl="2"/>
            <a:r>
              <a:rPr lang="en-US" sz="2400" dirty="0"/>
              <a:t>With words,  requires </a:t>
            </a:r>
            <a:r>
              <a:rPr lang="en-US" sz="2400" b="1" dirty="0"/>
              <a:t>same</a:t>
            </a:r>
            <a:r>
              <a:rPr lang="en-US" sz="2400" dirty="0"/>
              <a:t> word to be in training and test</a:t>
            </a:r>
          </a:p>
          <a:p>
            <a:pPr lvl="2"/>
            <a:r>
              <a:rPr lang="en-US" sz="2400" dirty="0"/>
              <a:t>With embeddings: ok if </a:t>
            </a:r>
            <a:r>
              <a:rPr lang="en-US" sz="2400" b="1" dirty="0"/>
              <a:t>similar</a:t>
            </a:r>
            <a:r>
              <a:rPr lang="en-US" sz="2400" dirty="0"/>
              <a:t> words occurred!!! </a:t>
            </a:r>
          </a:p>
          <a:p>
            <a:pPr lvl="1"/>
            <a:r>
              <a:rPr lang="en-US" sz="2800" dirty="0"/>
              <a:t>Question answering, conversational agents, </a:t>
            </a:r>
            <a:r>
              <a:rPr lang="en-US" sz="2800" dirty="0" err="1"/>
              <a:t>etc</a:t>
            </a:r>
            <a:endParaRPr lang="en-US" sz="2800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1438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18BE4-92B8-FD4A-9CFC-7E5F7989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We'll introduce 2 kinds of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C9F9A-F83A-1845-89F9-1002B5D6C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>
                <a:solidFill>
                  <a:srgbClr val="0000FF"/>
                </a:solidFill>
              </a:rPr>
              <a:t>Tf-idf</a:t>
            </a:r>
            <a:r>
              <a:rPr lang="en-US" sz="2800" dirty="0">
                <a:solidFill>
                  <a:srgbClr val="0000FF"/>
                </a:solidFill>
              </a:rPr>
              <a:t> </a:t>
            </a:r>
          </a:p>
          <a:p>
            <a:pPr lvl="1"/>
            <a:r>
              <a:rPr lang="en-US" sz="2400" dirty="0"/>
              <a:t>A common baseline model</a:t>
            </a:r>
          </a:p>
          <a:p>
            <a:pPr lvl="1"/>
            <a:r>
              <a:rPr lang="en-US" sz="2400" dirty="0"/>
              <a:t>Sparse vectors</a:t>
            </a:r>
          </a:p>
          <a:p>
            <a:pPr lvl="1"/>
            <a:r>
              <a:rPr lang="en-US" sz="2400" dirty="0"/>
              <a:t>Words are represented by a simple function of the counts of nearby words</a:t>
            </a:r>
          </a:p>
          <a:p>
            <a:r>
              <a:rPr lang="en-US" sz="2800" dirty="0">
                <a:solidFill>
                  <a:srgbClr val="0000FF"/>
                </a:solidFill>
              </a:rPr>
              <a:t>Word2vec</a:t>
            </a:r>
          </a:p>
          <a:p>
            <a:pPr lvl="1"/>
            <a:r>
              <a:rPr lang="en-US" sz="2400" dirty="0"/>
              <a:t>Dense vectors</a:t>
            </a:r>
          </a:p>
          <a:p>
            <a:pPr lvl="1"/>
            <a:r>
              <a:rPr lang="en-US" sz="2400" dirty="0"/>
              <a:t>Representation is created by training a classifier to distinguish nearby and far-away words</a:t>
            </a:r>
          </a:p>
        </p:txBody>
      </p:sp>
    </p:spTree>
    <p:extLst>
      <p:ext uri="{BB962C8B-B14F-4D97-AF65-F5344CB8AC3E}">
        <p14:creationId xmlns:p14="http://schemas.microsoft.com/office/powerpoint/2010/main" val="38484077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C371-A20E-3449-A100-5603F9AAB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Term-document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B4F4FE-2007-E043-B405-8FB245FCD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65" y="3200400"/>
            <a:ext cx="8737487" cy="148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F32829-5579-0044-B177-C8647F9451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82" y="3213638"/>
            <a:ext cx="8711958" cy="14694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DD1A96-C2E5-0943-ADD9-A7A57A074AA9}"/>
              </a:ext>
            </a:extLst>
          </p:cNvPr>
          <p:cNvSpPr txBox="1"/>
          <p:nvPr/>
        </p:nvSpPr>
        <p:spPr>
          <a:xfrm>
            <a:off x="822960" y="2207270"/>
            <a:ext cx="7638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Each document is represented by a vector of words</a:t>
            </a:r>
          </a:p>
        </p:txBody>
      </p:sp>
    </p:spTree>
    <p:extLst>
      <p:ext uri="{BB962C8B-B14F-4D97-AF65-F5344CB8AC3E}">
        <p14:creationId xmlns:p14="http://schemas.microsoft.com/office/powerpoint/2010/main" val="1400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E7582-C8D6-4B4C-974A-95CC0FA7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document vectors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6F0B48-3189-D046-A474-331B62D1B6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43" y="2057400"/>
            <a:ext cx="8548434" cy="3733798"/>
          </a:xfrm>
        </p:spPr>
      </p:pic>
    </p:spTree>
    <p:extLst>
      <p:ext uri="{BB962C8B-B14F-4D97-AF65-F5344CB8AC3E}">
        <p14:creationId xmlns:p14="http://schemas.microsoft.com/office/powerpoint/2010/main" val="26300247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A3447-D06E-7F4F-96AD-52B28B1DD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008795"/>
          </a:xfrm>
        </p:spPr>
        <p:txBody>
          <a:bodyPr>
            <a:normAutofit fontScale="90000"/>
          </a:bodyPr>
          <a:lstStyle/>
          <a:p>
            <a:r>
              <a:rPr lang="en-US" dirty="0"/>
              <a:t>Vectors are the basis of information retrieval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97A0E-6E21-AB4B-A49A-EFDC8AF9CD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24000"/>
            <a:ext cx="8583385" cy="14478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9B99D0-E0B8-DA4F-A6BC-50A75EDCF204}"/>
              </a:ext>
            </a:extLst>
          </p:cNvPr>
          <p:cNvSpPr txBox="1"/>
          <p:nvPr/>
        </p:nvSpPr>
        <p:spPr>
          <a:xfrm>
            <a:off x="685799" y="3317353"/>
            <a:ext cx="82785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Vectors are similar for the two comedies</a:t>
            </a:r>
          </a:p>
          <a:p>
            <a:r>
              <a:rPr lang="en-US" sz="3600" dirty="0"/>
              <a:t>Different than the history</a:t>
            </a:r>
          </a:p>
          <a:p>
            <a:r>
              <a:rPr lang="en-US" sz="3600" i="1" dirty="0"/>
              <a:t>	</a:t>
            </a:r>
            <a:endParaRPr lang="en-US" sz="3600" dirty="0"/>
          </a:p>
          <a:p>
            <a:r>
              <a:rPr lang="en-US" sz="3600" dirty="0"/>
              <a:t>Comedies have more fools and wit and fewer battles.</a:t>
            </a:r>
          </a:p>
        </p:txBody>
      </p:sp>
    </p:spTree>
    <p:extLst>
      <p:ext uri="{BB962C8B-B14F-4D97-AF65-F5344CB8AC3E}">
        <p14:creationId xmlns:p14="http://schemas.microsoft.com/office/powerpoint/2010/main" val="376492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C7D5-F149-BE46-BEF9-7AC27820D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can be vectors too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1322EE-EEB3-A445-A71F-40BC0BB67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362200"/>
            <a:ext cx="8776138" cy="1524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27C6AF-7C63-BA43-9D3B-9299FAF3169E}"/>
              </a:ext>
            </a:extLst>
          </p:cNvPr>
          <p:cNvSpPr txBox="1"/>
          <p:nvPr/>
        </p:nvSpPr>
        <p:spPr>
          <a:xfrm>
            <a:off x="1143000" y="4572000"/>
            <a:ext cx="69999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battle</a:t>
            </a:r>
            <a:r>
              <a:rPr lang="en-US" sz="2800" dirty="0"/>
              <a:t> is "the kind of word that occurs in Julius Caesar and Henry V"</a:t>
            </a:r>
          </a:p>
          <a:p>
            <a:endParaRPr lang="en-US" sz="2800" dirty="0"/>
          </a:p>
          <a:p>
            <a:r>
              <a:rPr lang="en-US" sz="2800" i="1" dirty="0"/>
              <a:t>fool </a:t>
            </a:r>
            <a:r>
              <a:rPr lang="en-US" sz="2800" dirty="0"/>
              <a:t>is "the kind of word that occurs in comedies, especially Twelfth Night"</a:t>
            </a:r>
          </a:p>
        </p:txBody>
      </p:sp>
    </p:spTree>
    <p:extLst>
      <p:ext uri="{BB962C8B-B14F-4D97-AF65-F5344CB8AC3E}">
        <p14:creationId xmlns:p14="http://schemas.microsoft.com/office/powerpoint/2010/main" val="3679292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56" y="184515"/>
            <a:ext cx="8301744" cy="721741"/>
          </a:xfrm>
        </p:spPr>
        <p:txBody>
          <a:bodyPr>
            <a:normAutofit fontScale="90000"/>
          </a:bodyPr>
          <a:lstStyle/>
          <a:p>
            <a:r>
              <a:rPr lang="en-US" dirty="0"/>
              <a:t>Words, Lemmas, Senses</a:t>
            </a:r>
            <a:r>
              <a:rPr lang="en-US"/>
              <a:t>, Definitions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8" y="1499935"/>
            <a:ext cx="4239017" cy="299224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8" y="4678882"/>
            <a:ext cx="3920169" cy="19647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458" y="2018974"/>
            <a:ext cx="4798580" cy="2434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458" y="2686184"/>
            <a:ext cx="4498542" cy="18840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059989" y="948839"/>
            <a:ext cx="1213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0432FF"/>
                </a:solidFill>
              </a:rPr>
              <a:t>sense</a:t>
            </a:r>
            <a:endParaRPr lang="en-US" b="1" dirty="0">
              <a:solidFill>
                <a:srgbClr val="0432FF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14297" y="3068408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4645458" y="2018974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104668" y="4783212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4683554" y="2614297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85612" y="6121480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>
            <a:off x="42837" y="996380"/>
            <a:ext cx="3031723" cy="860994"/>
            <a:chOff x="42837" y="996380"/>
            <a:chExt cx="3031723" cy="860994"/>
          </a:xfrm>
        </p:grpSpPr>
        <p:sp>
          <p:nvSpPr>
            <p:cNvPr id="8" name="Freeform 7"/>
            <p:cNvSpPr/>
            <p:nvPr/>
          </p:nvSpPr>
          <p:spPr>
            <a:xfrm>
              <a:off x="42837" y="1272549"/>
              <a:ext cx="1471874" cy="584825"/>
            </a:xfrm>
            <a:custGeom>
              <a:avLst/>
              <a:gdLst>
                <a:gd name="connsiteX0" fmla="*/ 800126 w 1471874"/>
                <a:gd name="connsiteY0" fmla="*/ 117050 h 688550"/>
                <a:gd name="connsiteX1" fmla="*/ 200051 w 1471874"/>
                <a:gd name="connsiteY1" fmla="*/ 145625 h 688550"/>
                <a:gd name="connsiteX2" fmla="*/ 28601 w 1471874"/>
                <a:gd name="connsiteY2" fmla="*/ 174200 h 688550"/>
                <a:gd name="connsiteX3" fmla="*/ 26 w 1471874"/>
                <a:gd name="connsiteY3" fmla="*/ 217063 h 688550"/>
                <a:gd name="connsiteX4" fmla="*/ 28601 w 1471874"/>
                <a:gd name="connsiteY4" fmla="*/ 345650 h 688550"/>
                <a:gd name="connsiteX5" fmla="*/ 71463 w 1471874"/>
                <a:gd name="connsiteY5" fmla="*/ 388513 h 688550"/>
                <a:gd name="connsiteX6" fmla="*/ 128613 w 1471874"/>
                <a:gd name="connsiteY6" fmla="*/ 474238 h 688550"/>
                <a:gd name="connsiteX7" fmla="*/ 214338 w 1471874"/>
                <a:gd name="connsiteY7" fmla="*/ 545675 h 688550"/>
                <a:gd name="connsiteX8" fmla="*/ 342926 w 1471874"/>
                <a:gd name="connsiteY8" fmla="*/ 631400 h 688550"/>
                <a:gd name="connsiteX9" fmla="*/ 385788 w 1471874"/>
                <a:gd name="connsiteY9" fmla="*/ 659975 h 688550"/>
                <a:gd name="connsiteX10" fmla="*/ 442938 w 1471874"/>
                <a:gd name="connsiteY10" fmla="*/ 674263 h 688550"/>
                <a:gd name="connsiteX11" fmla="*/ 485801 w 1471874"/>
                <a:gd name="connsiteY11" fmla="*/ 688550 h 688550"/>
                <a:gd name="connsiteX12" fmla="*/ 1014438 w 1471874"/>
                <a:gd name="connsiteY12" fmla="*/ 674263 h 688550"/>
                <a:gd name="connsiteX13" fmla="*/ 1171601 w 1471874"/>
                <a:gd name="connsiteY13" fmla="*/ 645688 h 688550"/>
                <a:gd name="connsiteX14" fmla="*/ 1271613 w 1471874"/>
                <a:gd name="connsiteY14" fmla="*/ 631400 h 688550"/>
                <a:gd name="connsiteX15" fmla="*/ 1428776 w 1471874"/>
                <a:gd name="connsiteY15" fmla="*/ 588538 h 688550"/>
                <a:gd name="connsiteX16" fmla="*/ 1471638 w 1471874"/>
                <a:gd name="connsiteY16" fmla="*/ 502813 h 688550"/>
                <a:gd name="connsiteX17" fmla="*/ 1400201 w 1471874"/>
                <a:gd name="connsiteY17" fmla="*/ 402800 h 688550"/>
                <a:gd name="connsiteX18" fmla="*/ 1257326 w 1471874"/>
                <a:gd name="connsiteY18" fmla="*/ 317075 h 688550"/>
                <a:gd name="connsiteX19" fmla="*/ 1128738 w 1471874"/>
                <a:gd name="connsiteY19" fmla="*/ 245638 h 688550"/>
                <a:gd name="connsiteX20" fmla="*/ 1000151 w 1471874"/>
                <a:gd name="connsiteY20" fmla="*/ 174200 h 688550"/>
                <a:gd name="connsiteX21" fmla="*/ 943001 w 1471874"/>
                <a:gd name="connsiteY21" fmla="*/ 131338 h 688550"/>
                <a:gd name="connsiteX22" fmla="*/ 900138 w 1471874"/>
                <a:gd name="connsiteY22" fmla="*/ 102763 h 688550"/>
                <a:gd name="connsiteX23" fmla="*/ 842988 w 1471874"/>
                <a:gd name="connsiteY23" fmla="*/ 59900 h 688550"/>
                <a:gd name="connsiteX24" fmla="*/ 800126 w 1471874"/>
                <a:gd name="connsiteY24" fmla="*/ 45613 h 688550"/>
                <a:gd name="connsiteX25" fmla="*/ 757263 w 1471874"/>
                <a:gd name="connsiteY25" fmla="*/ 17038 h 688550"/>
                <a:gd name="connsiteX26" fmla="*/ 600101 w 1471874"/>
                <a:gd name="connsiteY26" fmla="*/ 2750 h 68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471874" h="688550">
                  <a:moveTo>
                    <a:pt x="800126" y="117050"/>
                  </a:moveTo>
                  <a:cubicBezTo>
                    <a:pt x="-55360" y="140814"/>
                    <a:pt x="507686" y="101677"/>
                    <a:pt x="200051" y="145625"/>
                  </a:cubicBezTo>
                  <a:cubicBezTo>
                    <a:pt x="43973" y="167922"/>
                    <a:pt x="134402" y="147751"/>
                    <a:pt x="28601" y="174200"/>
                  </a:cubicBezTo>
                  <a:cubicBezTo>
                    <a:pt x="19076" y="188488"/>
                    <a:pt x="1922" y="199996"/>
                    <a:pt x="26" y="217063"/>
                  </a:cubicBezTo>
                  <a:cubicBezTo>
                    <a:pt x="-715" y="223735"/>
                    <a:pt x="14252" y="324126"/>
                    <a:pt x="28601" y="345650"/>
                  </a:cubicBezTo>
                  <a:cubicBezTo>
                    <a:pt x="39809" y="362462"/>
                    <a:pt x="59058" y="372564"/>
                    <a:pt x="71463" y="388513"/>
                  </a:cubicBezTo>
                  <a:cubicBezTo>
                    <a:pt x="92547" y="415622"/>
                    <a:pt x="100038" y="455188"/>
                    <a:pt x="128613" y="474238"/>
                  </a:cubicBezTo>
                  <a:cubicBezTo>
                    <a:pt x="223344" y="537391"/>
                    <a:pt x="118085" y="463172"/>
                    <a:pt x="214338" y="545675"/>
                  </a:cubicBezTo>
                  <a:cubicBezTo>
                    <a:pt x="265561" y="589581"/>
                    <a:pt x="283889" y="594502"/>
                    <a:pt x="342926" y="631400"/>
                  </a:cubicBezTo>
                  <a:cubicBezTo>
                    <a:pt x="357487" y="640501"/>
                    <a:pt x="370005" y="653211"/>
                    <a:pt x="385788" y="659975"/>
                  </a:cubicBezTo>
                  <a:cubicBezTo>
                    <a:pt x="403837" y="667710"/>
                    <a:pt x="424057" y="668869"/>
                    <a:pt x="442938" y="674263"/>
                  </a:cubicBezTo>
                  <a:cubicBezTo>
                    <a:pt x="457419" y="678400"/>
                    <a:pt x="471513" y="683788"/>
                    <a:pt x="485801" y="688550"/>
                  </a:cubicBezTo>
                  <a:lnTo>
                    <a:pt x="1014438" y="674263"/>
                  </a:lnTo>
                  <a:cubicBezTo>
                    <a:pt x="1125574" y="669211"/>
                    <a:pt x="1086629" y="661137"/>
                    <a:pt x="1171601" y="645688"/>
                  </a:cubicBezTo>
                  <a:cubicBezTo>
                    <a:pt x="1204734" y="639664"/>
                    <a:pt x="1238591" y="638004"/>
                    <a:pt x="1271613" y="631400"/>
                  </a:cubicBezTo>
                  <a:cubicBezTo>
                    <a:pt x="1352178" y="615287"/>
                    <a:pt x="1367195" y="609064"/>
                    <a:pt x="1428776" y="588538"/>
                  </a:cubicBezTo>
                  <a:cubicBezTo>
                    <a:pt x="1439256" y="572818"/>
                    <a:pt x="1475118" y="527170"/>
                    <a:pt x="1471638" y="502813"/>
                  </a:cubicBezTo>
                  <a:cubicBezTo>
                    <a:pt x="1466431" y="466363"/>
                    <a:pt x="1427382" y="423941"/>
                    <a:pt x="1400201" y="402800"/>
                  </a:cubicBezTo>
                  <a:cubicBezTo>
                    <a:pt x="1313063" y="335026"/>
                    <a:pt x="1335079" y="360271"/>
                    <a:pt x="1257326" y="317075"/>
                  </a:cubicBezTo>
                  <a:cubicBezTo>
                    <a:pt x="1095864" y="227375"/>
                    <a:pt x="1265764" y="314151"/>
                    <a:pt x="1128738" y="245638"/>
                  </a:cubicBezTo>
                  <a:cubicBezTo>
                    <a:pt x="1041125" y="158022"/>
                    <a:pt x="1140007" y="244127"/>
                    <a:pt x="1000151" y="174200"/>
                  </a:cubicBezTo>
                  <a:cubicBezTo>
                    <a:pt x="978853" y="163551"/>
                    <a:pt x="962378" y="145179"/>
                    <a:pt x="943001" y="131338"/>
                  </a:cubicBezTo>
                  <a:cubicBezTo>
                    <a:pt x="929028" y="121357"/>
                    <a:pt x="914111" y="112744"/>
                    <a:pt x="900138" y="102763"/>
                  </a:cubicBezTo>
                  <a:cubicBezTo>
                    <a:pt x="880761" y="88922"/>
                    <a:pt x="863663" y="71714"/>
                    <a:pt x="842988" y="59900"/>
                  </a:cubicBezTo>
                  <a:cubicBezTo>
                    <a:pt x="829912" y="52428"/>
                    <a:pt x="814413" y="50375"/>
                    <a:pt x="800126" y="45613"/>
                  </a:cubicBezTo>
                  <a:cubicBezTo>
                    <a:pt x="785838" y="36088"/>
                    <a:pt x="772622" y="24717"/>
                    <a:pt x="757263" y="17038"/>
                  </a:cubicBezTo>
                  <a:cubicBezTo>
                    <a:pt x="704590" y="-9299"/>
                    <a:pt x="662841" y="2750"/>
                    <a:pt x="600101" y="2750"/>
                  </a:cubicBezTo>
                </a:path>
              </a:pathLst>
            </a:custGeom>
            <a:noFill/>
            <a:ln w="28575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586652" y="996380"/>
              <a:ext cx="148790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solidFill>
                    <a:srgbClr val="0432FF"/>
                  </a:solidFill>
                </a:rPr>
                <a:t>lemma</a:t>
              </a:r>
              <a:endParaRPr lang="en-US" b="1" dirty="0">
                <a:solidFill>
                  <a:srgbClr val="0432FF"/>
                </a:solidFill>
              </a:endParaRPr>
            </a:p>
          </p:txBody>
        </p:sp>
        <p:cxnSp>
          <p:nvCxnSpPr>
            <p:cNvPr id="18" name="Straight Arrow Connector 17"/>
            <p:cNvCxnSpPr>
              <a:endCxn id="8" idx="20"/>
            </p:cNvCxnSpPr>
            <p:nvPr/>
          </p:nvCxnSpPr>
          <p:spPr>
            <a:xfrm flipH="1">
              <a:off x="1042988" y="1356105"/>
              <a:ext cx="685800" cy="64402"/>
            </a:xfrm>
            <a:prstGeom prst="straightConnector1">
              <a:avLst/>
            </a:prstGeom>
            <a:ln w="22225">
              <a:solidFill>
                <a:srgbClr val="0432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Arrow Connector 19"/>
          <p:cNvCxnSpPr>
            <a:endCxn id="13" idx="0"/>
          </p:cNvCxnSpPr>
          <p:nvPr/>
        </p:nvCxnSpPr>
        <p:spPr>
          <a:xfrm>
            <a:off x="4402889" y="1435533"/>
            <a:ext cx="328294" cy="58685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394686" y="1427714"/>
            <a:ext cx="4069146" cy="164863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66001" y="1455469"/>
            <a:ext cx="4059735" cy="332774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6" idx="5"/>
          </p:cNvCxnSpPr>
          <p:nvPr/>
        </p:nvCxnSpPr>
        <p:spPr>
          <a:xfrm flipH="1">
            <a:off x="271350" y="1442740"/>
            <a:ext cx="4179445" cy="4682152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5" idx="6"/>
          </p:cNvCxnSpPr>
          <p:nvPr/>
        </p:nvCxnSpPr>
        <p:spPr>
          <a:xfrm>
            <a:off x="4382480" y="1455469"/>
            <a:ext cx="301074" cy="1162240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766497" y="971566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432FF"/>
                </a:solidFill>
              </a:rPr>
              <a:t>definition</a:t>
            </a:r>
            <a:endParaRPr lang="en-US" b="1" dirty="0">
              <a:solidFill>
                <a:srgbClr val="0432FF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6309097" y="1595170"/>
            <a:ext cx="244104" cy="423804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35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3" grpId="0" animBg="1"/>
      <p:bldP spid="14" grpId="0" animBg="1"/>
      <p:bldP spid="15" grpId="0" animBg="1"/>
      <p:bldP spid="16" grpId="0" animBg="1"/>
      <p:bldP spid="2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5577909" y="5181600"/>
            <a:ext cx="609600" cy="609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178109" y="5181600"/>
            <a:ext cx="609600" cy="609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977709" y="5791200"/>
            <a:ext cx="1371600" cy="6096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492309" y="5791200"/>
            <a:ext cx="609600" cy="6096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316" y="286604"/>
            <a:ext cx="8521284" cy="1450757"/>
          </a:xfrm>
        </p:spPr>
        <p:txBody>
          <a:bodyPr>
            <a:normAutofit/>
          </a:bodyPr>
          <a:lstStyle/>
          <a:p>
            <a:r>
              <a:rPr lang="en-US" dirty="0"/>
              <a:t>More common: word-word matrix</a:t>
            </a:r>
            <a:br>
              <a:rPr lang="en-US" dirty="0"/>
            </a:br>
            <a:r>
              <a:rPr lang="en-US" dirty="0"/>
              <a:t>(or "term-context matrix")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33600"/>
            <a:ext cx="8534400" cy="3333750"/>
          </a:xfrm>
        </p:spPr>
        <p:txBody>
          <a:bodyPr/>
          <a:lstStyle/>
          <a:p>
            <a:r>
              <a:rPr lang="en-US" sz="2800" dirty="0"/>
              <a:t>Two </a:t>
            </a:r>
            <a:r>
              <a:rPr lang="en-US" sz="2800" b="1" dirty="0"/>
              <a:t>words</a:t>
            </a:r>
            <a:r>
              <a:rPr lang="en-US" sz="2800" dirty="0"/>
              <a:t> are similar in meaning if their context vectors are similar</a:t>
            </a:r>
            <a:endParaRPr lang="en-US" dirty="0"/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4750" y="72390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684399" y="2686050"/>
            <a:ext cx="304800" cy="5905502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673161" y="2381250"/>
            <a:ext cx="304798" cy="5905502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6937000"/>
              </p:ext>
            </p:extLst>
          </p:nvPr>
        </p:nvGraphicFramePr>
        <p:xfrm>
          <a:off x="649266" y="4800600"/>
          <a:ext cx="7987884" cy="480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" name="Worksheet" r:id="rId3" imgW="7734300" imgH="4648200" progId="Excel.Sheet.12">
                  <p:embed/>
                </p:oleObj>
              </mc:Choice>
              <mc:Fallback>
                <p:oleObj name="Worksheet" r:id="rId3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9266" y="4800600"/>
                        <a:ext cx="7987884" cy="480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75F3EF14-D0EA-3648-A881-4A59866597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3323990"/>
            <a:ext cx="7397599" cy="87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9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F2B2-DA96-F749-AC1D-9C11BF68E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414293-A28B-0B4A-860A-D4AA3E9B1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438400"/>
            <a:ext cx="5674287" cy="3749675"/>
          </a:xfrm>
        </p:spPr>
      </p:pic>
    </p:spTree>
    <p:extLst>
      <p:ext uri="{BB962C8B-B14F-4D97-AF65-F5344CB8AC3E}">
        <p14:creationId xmlns:p14="http://schemas.microsoft.com/office/powerpoint/2010/main" val="9250099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52B04-9355-334F-AD9A-6B6EA8357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 from linear algebra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EEEBFA-13AF-7348-B6DB-F3B6F631E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" y="2667000"/>
            <a:ext cx="8839200" cy="11630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29FBEB-6490-CC44-B388-9468134F7DF8}"/>
              </a:ext>
            </a:extLst>
          </p:cNvPr>
          <p:cNvSpPr txBox="1"/>
          <p:nvPr/>
        </p:nvSpPr>
        <p:spPr>
          <a:xfrm>
            <a:off x="1098313" y="4872335"/>
            <a:ext cx="17972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vector length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E96976-8783-DD49-B051-A534C9295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4191000"/>
            <a:ext cx="2199525" cy="165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562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685800" y="857250"/>
            <a:ext cx="8686800" cy="449619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Cosine for computing similarity</a:t>
            </a:r>
          </a:p>
        </p:txBody>
      </p: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304800" y="4221541"/>
            <a:ext cx="86106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800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is the count for word </a:t>
            </a:r>
            <a:r>
              <a:rPr lang="en-US" sz="28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8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sz="2800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800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is the count for word </a:t>
            </a:r>
            <a:r>
              <a:rPr lang="en-US" sz="2800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8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800" i="1" dirty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endParaRPr lang="en-US" sz="28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sz="2800" dirty="0">
                <a:latin typeface="Calibri (Body)"/>
                <a:cs typeface="Calibri (Body)"/>
              </a:rPr>
              <a:t>Cos(</a:t>
            </a:r>
            <a:r>
              <a:rPr lang="en-US" sz="2800" i="1" dirty="0" err="1">
                <a:latin typeface="Calibri (Body)"/>
                <a:cs typeface="Calibri (Body)"/>
              </a:rPr>
              <a:t>v,w</a:t>
            </a:r>
            <a:r>
              <a:rPr lang="en-US" sz="2800" dirty="0">
                <a:latin typeface="Calibri (Body)"/>
                <a:cs typeface="Calibri (Body)"/>
              </a:rPr>
              <a:t>) is the cosine similarity of </a:t>
            </a:r>
            <a:r>
              <a:rPr lang="en-US" sz="2800" i="1" dirty="0">
                <a:latin typeface="Calibri (Body)"/>
                <a:cs typeface="Calibri (Body)"/>
              </a:rPr>
              <a:t>v</a:t>
            </a:r>
            <a:r>
              <a:rPr lang="en-US" sz="2800" dirty="0">
                <a:latin typeface="Calibri (Body)"/>
                <a:cs typeface="Calibri (Body)"/>
              </a:rPr>
              <a:t> and </a:t>
            </a:r>
            <a:r>
              <a:rPr lang="en-US" sz="2800" i="1" dirty="0">
                <a:latin typeface="Calibri (Body)"/>
                <a:cs typeface="Calibri (Body)"/>
              </a:rPr>
              <a:t>w</a:t>
            </a:r>
            <a:endParaRPr lang="en-US" sz="32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5029200" y="5405023"/>
            <a:ext cx="228600" cy="1191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5867400" y="5405022"/>
            <a:ext cx="228600" cy="1190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336644" y="5402641"/>
            <a:ext cx="228600" cy="1191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055148" y="5403832"/>
            <a:ext cx="228600" cy="1191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7620002" y="728216"/>
            <a:ext cx="114326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FBFCFF"/>
                </a:solidFill>
              </a:rPr>
              <a:t>Sec. 6.3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495F18-CCD4-9C49-8134-63FE16811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295" y="4803279"/>
            <a:ext cx="2397446" cy="11987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E8DA65-28F6-6F41-A908-3E2DCE16D2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310" y="1435903"/>
            <a:ext cx="6595708" cy="252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750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as a similarity 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209800"/>
            <a:ext cx="5334000" cy="3333750"/>
          </a:xfrm>
        </p:spPr>
        <p:txBody>
          <a:bodyPr/>
          <a:lstStyle/>
          <a:p>
            <a:r>
              <a:rPr lang="en-US" dirty="0"/>
              <a:t>-1: vectors point in opposite directions </a:t>
            </a:r>
          </a:p>
          <a:p>
            <a:r>
              <a:rPr lang="en-US" dirty="0"/>
              <a:t>+1:  vectors point in same directions</a:t>
            </a:r>
          </a:p>
          <a:p>
            <a:r>
              <a:rPr lang="en-US" dirty="0"/>
              <a:t>0: vectors are orthogonal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Frequency is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304800" y="55626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16666" b="16666"/>
          <a:stretch>
            <a:fillRect/>
          </a:stretch>
        </p:blipFill>
        <p:spPr bwMode="auto">
          <a:xfrm>
            <a:off x="5600700" y="1905000"/>
            <a:ext cx="3543301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288149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648200" y="1066800"/>
          <a:ext cx="4419600" cy="160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005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computer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000" dirty="0"/>
                        <a:t>apricot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000" dirty="0"/>
                        <a:t>digital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000" dirty="0"/>
                        <a:t>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304800" y="55626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8600" y="2667000"/>
            <a:ext cx="8915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dirty="0"/>
              <a:t>cosine(</a:t>
            </a:r>
            <a:r>
              <a:rPr lang="en-US" dirty="0" err="1"/>
              <a:t>apricot,information</a:t>
            </a:r>
            <a:r>
              <a:rPr lang="en-US" dirty="0"/>
              <a:t>) = 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cosine(</a:t>
            </a:r>
            <a:r>
              <a:rPr lang="en-US" dirty="0" err="1"/>
              <a:t>digital,information</a:t>
            </a:r>
            <a:r>
              <a:rPr lang="en-US" dirty="0"/>
              <a:t>) =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cosine(</a:t>
            </a:r>
            <a:r>
              <a:rPr lang="en-US" dirty="0" err="1"/>
              <a:t>apricot,digital</a:t>
            </a:r>
            <a:r>
              <a:rPr lang="en-US" dirty="0"/>
              <a:t>) =</a:t>
            </a:r>
          </a:p>
          <a:p>
            <a:endParaRPr lang="en-US" dirty="0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/>
        </p:nvGraphicFramePr>
        <p:xfrm>
          <a:off x="304801" y="1828801"/>
          <a:ext cx="4169255" cy="960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53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1" y="1828801"/>
                        <a:ext cx="4169255" cy="9604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4495801" y="3196676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54" name="Equation" r:id="rId5" imgW="622300" imgH="215900" progId="Equation.3">
                  <p:embed/>
                </p:oleObj>
              </mc:Choice>
              <mc:Fallback>
                <p:oleObj name="Equation" r:id="rId5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95801" y="3196676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/>
        </p:nvGraphicFramePr>
        <p:xfrm>
          <a:off x="3515012" y="5195376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55" name="Equation" r:id="rId7" imgW="622300" imgH="215900" progId="Equation.3">
                  <p:embed/>
                </p:oleObj>
              </mc:Choice>
              <mc:Fallback>
                <p:oleObj name="Equation" r:id="rId7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15012" y="5195376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5410200" y="4069356"/>
          <a:ext cx="1060854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56" name="Equation" r:id="rId8" imgW="673100" imgH="215900" progId="Equation.3">
                  <p:embed/>
                </p:oleObj>
              </mc:Choice>
              <mc:Fallback>
                <p:oleObj name="Equation" r:id="rId8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410200" y="4069356"/>
                        <a:ext cx="1060854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/>
        </p:nvGraphicFramePr>
        <p:xfrm>
          <a:off x="5486400" y="3196676"/>
          <a:ext cx="1060854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57" name="Equation" r:id="rId10" imgW="673100" imgH="215900" progId="Equation.3">
                  <p:embed/>
                </p:oleObj>
              </mc:Choice>
              <mc:Fallback>
                <p:oleObj name="Equation" r:id="rId10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486400" y="3196676"/>
                        <a:ext cx="1060854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/>
        </p:nvGraphicFramePr>
        <p:xfrm>
          <a:off x="4572001" y="5214494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58" name="Equation" r:id="rId11" imgW="622300" imgH="215900" progId="Equation.3">
                  <p:embed/>
                </p:oleObj>
              </mc:Choice>
              <mc:Fallback>
                <p:oleObj name="Equation" r:id="rId11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572001" y="5214494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/>
        </p:nvGraphicFramePr>
        <p:xfrm>
          <a:off x="4353212" y="4069356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59" name="Equation" r:id="rId13" imgW="622300" imgH="215900" progId="Equation.3">
                  <p:embed/>
                </p:oleObj>
              </mc:Choice>
              <mc:Fallback>
                <p:oleObj name="Equation" r:id="rId13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353212" y="4069356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/>
        </p:nvGraphicFramePr>
        <p:xfrm>
          <a:off x="4800600" y="2861120"/>
          <a:ext cx="1418544" cy="61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60" name="Equation" r:id="rId14" imgW="901700" imgH="393700" progId="Equation.3">
                  <p:embed/>
                </p:oleObj>
              </mc:Choice>
              <mc:Fallback>
                <p:oleObj name="Equation" r:id="rId14" imgW="901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800600" y="2861120"/>
                        <a:ext cx="1418544" cy="61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/>
        </p:nvGraphicFramePr>
        <p:xfrm>
          <a:off x="4648200" y="3733800"/>
          <a:ext cx="1458316" cy="61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61" name="Equation" r:id="rId16" imgW="927100" imgH="393700" progId="Equation.3">
                  <p:embed/>
                </p:oleObj>
              </mc:Choice>
              <mc:Fallback>
                <p:oleObj name="Equation" r:id="rId16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648200" y="3733800"/>
                        <a:ext cx="1458316" cy="61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/>
        </p:nvGraphicFramePr>
        <p:xfrm>
          <a:off x="3886200" y="4800600"/>
          <a:ext cx="1458316" cy="61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62" name="Equation" r:id="rId18" imgW="927100" imgH="393700" progId="Equation.3">
                  <p:embed/>
                </p:oleObj>
              </mc:Choice>
              <mc:Fallback>
                <p:oleObj name="Equation" r:id="rId18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886200" y="4800600"/>
                        <a:ext cx="1458316" cy="61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/>
        </p:nvGraphicFramePr>
        <p:xfrm>
          <a:off x="6858001" y="2920740"/>
          <a:ext cx="1220787" cy="660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63" name="Equation" r:id="rId20" imgW="774700" imgH="419100" progId="Equation.3">
                  <p:embed/>
                </p:oleObj>
              </mc:Choice>
              <mc:Fallback>
                <p:oleObj name="Equation" r:id="rId20" imgW="7747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858001" y="2920740"/>
                        <a:ext cx="1220787" cy="6606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/>
        </p:nvGraphicFramePr>
        <p:xfrm>
          <a:off x="6629400" y="3810001"/>
          <a:ext cx="1500298" cy="660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64" name="Equation" r:id="rId22" imgW="952500" imgH="419100" progId="Equation.3">
                  <p:embed/>
                </p:oleObj>
              </mc:Choice>
              <mc:Fallback>
                <p:oleObj name="Equation" r:id="rId22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629400" y="3810001"/>
                        <a:ext cx="1500298" cy="6606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/>
        </p:nvGraphicFramePr>
        <p:xfrm>
          <a:off x="6096000" y="4953000"/>
          <a:ext cx="380046" cy="259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65" name="Equation" r:id="rId24" imgW="241300" imgH="165100" progId="Equation.3">
                  <p:embed/>
                </p:oleObj>
              </mc:Choice>
              <mc:Fallback>
                <p:oleObj name="Equation" r:id="rId24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096000" y="4953000"/>
                        <a:ext cx="380046" cy="259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278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C1098-6E16-1E45-BAEF-458E5DA5F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cosines </a:t>
            </a:r>
            <a:br>
              <a:rPr lang="en-US" dirty="0"/>
            </a:br>
            <a:r>
              <a:rPr lang="en-US" dirty="0"/>
              <a:t>(well, angles)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0F5D-49EF-864D-B2EF-D35EDB629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99" y="2209800"/>
            <a:ext cx="7242863" cy="4232275"/>
          </a:xfrm>
        </p:spPr>
      </p:pic>
    </p:spTree>
    <p:extLst>
      <p:ext uri="{BB962C8B-B14F-4D97-AF65-F5344CB8AC3E}">
        <p14:creationId xmlns:p14="http://schemas.microsoft.com/office/powerpoint/2010/main" val="3567126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83C39-A3FB-7848-82D3-74D9643E8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But raw frequency is a bad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7AC3A-0656-4741-9877-4E979E583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Frequency is clearly useful; if </a:t>
            </a:r>
            <a:r>
              <a:rPr lang="en-US" sz="2800" i="1" dirty="0"/>
              <a:t>sugar</a:t>
            </a:r>
            <a:r>
              <a:rPr lang="en-US" sz="2800" dirty="0"/>
              <a:t> appears a lot near </a:t>
            </a:r>
            <a:r>
              <a:rPr lang="en-US" sz="2800" i="1" dirty="0"/>
              <a:t>apricot</a:t>
            </a:r>
            <a:r>
              <a:rPr lang="en-US" sz="2800" dirty="0"/>
              <a:t>, that's useful information.</a:t>
            </a:r>
          </a:p>
          <a:p>
            <a:pPr marL="0" indent="0">
              <a:buNone/>
            </a:pPr>
            <a:r>
              <a:rPr lang="en-US" sz="2800" dirty="0"/>
              <a:t>But overly frequent words like </a:t>
            </a:r>
            <a:r>
              <a:rPr lang="en-US" sz="2800" i="1" dirty="0"/>
              <a:t>the</a:t>
            </a:r>
            <a:r>
              <a:rPr lang="en-US" sz="2800" dirty="0"/>
              <a:t>, </a:t>
            </a:r>
            <a:r>
              <a:rPr lang="en-US" sz="2800" i="1" dirty="0"/>
              <a:t>it,</a:t>
            </a:r>
            <a:r>
              <a:rPr lang="en-US" sz="2800" dirty="0"/>
              <a:t> or </a:t>
            </a:r>
            <a:r>
              <a:rPr lang="en-US" sz="2800" i="1" dirty="0"/>
              <a:t>they</a:t>
            </a:r>
            <a:r>
              <a:rPr lang="en-US" sz="2800" dirty="0"/>
              <a:t> are not very informative about the context</a:t>
            </a:r>
          </a:p>
          <a:p>
            <a:pPr marL="0" indent="0">
              <a:buNone/>
            </a:pPr>
            <a:r>
              <a:rPr lang="en-US" sz="2800" dirty="0"/>
              <a:t>Need a function that resolves this frequency paradox!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5234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8DA2-DBE7-5A40-A49E-7B1B1888D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81177"/>
          </a:xfrm>
        </p:spPr>
        <p:txBody>
          <a:bodyPr/>
          <a:lstStyle/>
          <a:p>
            <a:r>
              <a:rPr lang="en-US" dirty="0" err="1"/>
              <a:t>tf-idf</a:t>
            </a:r>
            <a:r>
              <a:rPr lang="en-US" dirty="0"/>
              <a:t>: combine two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147B1-128E-E448-9977-833E13470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768" y="1142164"/>
            <a:ext cx="8308632" cy="4726930"/>
          </a:xfrm>
        </p:spPr>
        <p:txBody>
          <a:bodyPr>
            <a:normAutofit/>
          </a:bodyPr>
          <a:lstStyle/>
          <a:p>
            <a:r>
              <a:rPr lang="en-US" sz="2400" b="1" dirty="0" err="1"/>
              <a:t>tf</a:t>
            </a:r>
            <a:r>
              <a:rPr lang="en-US" sz="2400" b="1" dirty="0"/>
              <a:t>: term frequency</a:t>
            </a:r>
            <a:r>
              <a:rPr lang="en-US" sz="2400" dirty="0"/>
              <a:t>. frequency count (usually log-transformed):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b="1" dirty="0" err="1"/>
              <a:t>Idf</a:t>
            </a:r>
            <a:r>
              <a:rPr lang="en-US" sz="2400" b="1" dirty="0"/>
              <a:t>: inverse document frequency: </a:t>
            </a:r>
            <a:r>
              <a:rPr lang="en-US" sz="2400" b="1" dirty="0" err="1"/>
              <a:t>tf</a:t>
            </a:r>
            <a:r>
              <a:rPr lang="en-US" sz="2400" b="1" dirty="0"/>
              <a:t>-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82C7C5-816F-394B-BF1D-93480012B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2895600"/>
            <a:ext cx="2800350" cy="12947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C2382A-3C9B-6849-BAA4-89D7C68CFA83}"/>
              </a:ext>
            </a:extLst>
          </p:cNvPr>
          <p:cNvSpPr txBox="1"/>
          <p:nvPr/>
        </p:nvSpPr>
        <p:spPr>
          <a:xfrm>
            <a:off x="5791200" y="2895600"/>
            <a:ext cx="2777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# of  docs in collection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5A3EB6-B508-0846-9384-BD0BB5456EBD}"/>
              </a:ext>
            </a:extLst>
          </p:cNvPr>
          <p:cNvSpPr txBox="1"/>
          <p:nvPr/>
        </p:nvSpPr>
        <p:spPr>
          <a:xfrm>
            <a:off x="5653197" y="4437180"/>
            <a:ext cx="2713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of  docs that have word </a:t>
            </a:r>
            <a:r>
              <a:rPr lang="en-US" dirty="0" err="1"/>
              <a:t>i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23397A6-9D76-F14A-BE2C-C759DF61ED2C}"/>
              </a:ext>
            </a:extLst>
          </p:cNvPr>
          <p:cNvSpPr/>
          <p:nvPr/>
        </p:nvSpPr>
        <p:spPr>
          <a:xfrm>
            <a:off x="4960307" y="3068877"/>
            <a:ext cx="864296" cy="388307"/>
          </a:xfrm>
          <a:custGeom>
            <a:avLst/>
            <a:gdLst>
              <a:gd name="connsiteX0" fmla="*/ 864296 w 864296"/>
              <a:gd name="connsiteY0" fmla="*/ 0 h 388307"/>
              <a:gd name="connsiteX1" fmla="*/ 363255 w 864296"/>
              <a:gd name="connsiteY1" fmla="*/ 187890 h 388307"/>
              <a:gd name="connsiteX2" fmla="*/ 0 w 864296"/>
              <a:gd name="connsiteY2" fmla="*/ 388307 h 388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4296" h="388307">
                <a:moveTo>
                  <a:pt x="864296" y="0"/>
                </a:moveTo>
                <a:cubicBezTo>
                  <a:pt x="685800" y="61586"/>
                  <a:pt x="507304" y="123172"/>
                  <a:pt x="363255" y="187890"/>
                </a:cubicBezTo>
                <a:cubicBezTo>
                  <a:pt x="219206" y="252608"/>
                  <a:pt x="109603" y="320457"/>
                  <a:pt x="0" y="388307"/>
                </a:cubicBezTo>
              </a:path>
            </a:pathLst>
          </a:custGeom>
          <a:noFill/>
          <a:ln w="34925"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F4FFB37-2E57-2A45-973F-10F199A5A1D5}"/>
              </a:ext>
            </a:extLst>
          </p:cNvPr>
          <p:cNvSpPr/>
          <p:nvPr/>
        </p:nvSpPr>
        <p:spPr>
          <a:xfrm flipV="1">
            <a:off x="4876800" y="4114800"/>
            <a:ext cx="776397" cy="457200"/>
          </a:xfrm>
          <a:custGeom>
            <a:avLst/>
            <a:gdLst>
              <a:gd name="connsiteX0" fmla="*/ 864296 w 864296"/>
              <a:gd name="connsiteY0" fmla="*/ 0 h 388307"/>
              <a:gd name="connsiteX1" fmla="*/ 363255 w 864296"/>
              <a:gd name="connsiteY1" fmla="*/ 187890 h 388307"/>
              <a:gd name="connsiteX2" fmla="*/ 0 w 864296"/>
              <a:gd name="connsiteY2" fmla="*/ 388307 h 388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4296" h="388307">
                <a:moveTo>
                  <a:pt x="864296" y="0"/>
                </a:moveTo>
                <a:cubicBezTo>
                  <a:pt x="685800" y="61586"/>
                  <a:pt x="507304" y="123172"/>
                  <a:pt x="363255" y="187890"/>
                </a:cubicBezTo>
                <a:cubicBezTo>
                  <a:pt x="219206" y="252608"/>
                  <a:pt x="109603" y="320457"/>
                  <a:pt x="0" y="388307"/>
                </a:cubicBezTo>
              </a:path>
            </a:pathLst>
          </a:custGeom>
          <a:noFill/>
          <a:ln w="34925"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F68A65-07F6-9842-8CA4-96AE954ED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161" y="5921751"/>
            <a:ext cx="2711573" cy="527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6229F8-9A5B-FD4C-A22D-C3B6720AC912}"/>
              </a:ext>
            </a:extLst>
          </p:cNvPr>
          <p:cNvSpPr txBox="1"/>
          <p:nvPr/>
        </p:nvSpPr>
        <p:spPr>
          <a:xfrm>
            <a:off x="822959" y="5128892"/>
            <a:ext cx="55783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tf-idf</a:t>
            </a:r>
            <a:r>
              <a:rPr lang="en-US" sz="2800" dirty="0"/>
              <a:t> value for word t in document d: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DD5F20-0050-234C-8683-5819C1CF644B}"/>
              </a:ext>
            </a:extLst>
          </p:cNvPr>
          <p:cNvSpPr txBox="1"/>
          <p:nvPr/>
        </p:nvSpPr>
        <p:spPr>
          <a:xfrm>
            <a:off x="475254" y="4413704"/>
            <a:ext cx="4325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Words like "the" or "good" have very low </a:t>
            </a:r>
            <a:r>
              <a:rPr lang="en-US" dirty="0" err="1">
                <a:solidFill>
                  <a:srgbClr val="0000FF"/>
                </a:solidFill>
              </a:rPr>
              <a:t>idf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1C1F521-4D37-354E-9A43-04CAB057C2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375" y="1708551"/>
            <a:ext cx="5340603" cy="86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622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248B-1848-9F49-9FC0-B9CD13B27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</a:t>
            </a:r>
            <a:r>
              <a:rPr lang="en-US" dirty="0" err="1"/>
              <a:t>tf-idf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638B3-8744-0347-A4D7-CD726FB6E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Compare two words using </a:t>
            </a:r>
            <a:r>
              <a:rPr lang="en-US" sz="3200" dirty="0" err="1"/>
              <a:t>tf-idf</a:t>
            </a:r>
            <a:r>
              <a:rPr lang="en-US" sz="3200" dirty="0"/>
              <a:t> cosine to see if they are similar</a:t>
            </a:r>
          </a:p>
          <a:p>
            <a:r>
              <a:rPr lang="en-US" sz="3200" dirty="0"/>
              <a:t>Compare two documents</a:t>
            </a:r>
          </a:p>
          <a:p>
            <a:pPr lvl="1"/>
            <a:r>
              <a:rPr lang="en-US" sz="2800" dirty="0"/>
              <a:t>Take the centroid of vectors of all the words in the document</a:t>
            </a:r>
          </a:p>
          <a:p>
            <a:pPr lvl="1"/>
            <a:r>
              <a:rPr lang="en-US" sz="2800" dirty="0"/>
              <a:t>Centroid document vector is: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17FDC8-7FBA-7B4C-8459-A4FF8D6FD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876800"/>
            <a:ext cx="5064125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551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Lemma pepper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Sense 1: spice from pepper plant</a:t>
            </a:r>
          </a:p>
          <a:p>
            <a:pPr marL="0" indent="0">
              <a:buNone/>
            </a:pPr>
            <a:r>
              <a:rPr lang="en-US" sz="3200" dirty="0"/>
              <a:t>Sense 2: the pepper plant itself</a:t>
            </a:r>
          </a:p>
          <a:p>
            <a:pPr marL="0" indent="0">
              <a:buNone/>
            </a:pPr>
            <a:r>
              <a:rPr lang="en-US" sz="3200" dirty="0"/>
              <a:t>Sense 3: another similar plant (Jamaican pepper)</a:t>
            </a:r>
          </a:p>
          <a:p>
            <a:pPr marL="0" indent="0">
              <a:buNone/>
            </a:pPr>
            <a:r>
              <a:rPr lang="en-US" sz="3200" dirty="0"/>
              <a:t>Sense 4: another plant with peppercorns (California pepper)</a:t>
            </a:r>
          </a:p>
          <a:p>
            <a:pPr marL="0" indent="0">
              <a:buNone/>
            </a:pPr>
            <a:r>
              <a:rPr lang="en-US" sz="3200" dirty="0"/>
              <a:t>Sense 5: </a:t>
            </a:r>
            <a:r>
              <a:rPr lang="en-US" sz="3200" i="1" dirty="0"/>
              <a:t>capsicum</a:t>
            </a:r>
            <a:r>
              <a:rPr lang="en-US" sz="3200" dirty="0"/>
              <a:t> (i.e. chili, paprika, bell pepper, </a:t>
            </a:r>
            <a:r>
              <a:rPr lang="en-US" sz="3200" dirty="0" err="1"/>
              <a:t>etc</a:t>
            </a:r>
            <a:r>
              <a:rPr lang="en-US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784595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1008796"/>
          </a:xfrm>
        </p:spPr>
        <p:txBody>
          <a:bodyPr/>
          <a:lstStyle/>
          <a:p>
            <a:r>
              <a:rPr lang="en-US" dirty="0"/>
              <a:t>An alternative to </a:t>
            </a:r>
            <a:r>
              <a:rPr lang="en-US" dirty="0" err="1"/>
              <a:t>tf-idf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859866"/>
          </a:xfrm>
        </p:spPr>
        <p:txBody>
          <a:bodyPr>
            <a:noAutofit/>
          </a:bodyPr>
          <a:lstStyle/>
          <a:p>
            <a:r>
              <a:rPr lang="en-US" sz="3000" dirty="0"/>
              <a:t>Ask whether a context word is </a:t>
            </a:r>
            <a:r>
              <a:rPr lang="en-US" sz="3000" b="1" dirty="0"/>
              <a:t>particularly informative </a:t>
            </a:r>
            <a:r>
              <a:rPr lang="en-US" sz="3000" dirty="0"/>
              <a:t>about the target word.</a:t>
            </a:r>
          </a:p>
          <a:p>
            <a:pPr lvl="1"/>
            <a:r>
              <a:rPr lang="en-US" sz="3000" dirty="0">
                <a:solidFill>
                  <a:srgbClr val="0000FF"/>
                </a:solidFill>
              </a:rPr>
              <a:t>Positive </a:t>
            </a:r>
            <a:r>
              <a:rPr lang="en-US" sz="3000" dirty="0" err="1">
                <a:solidFill>
                  <a:srgbClr val="0000FF"/>
                </a:solidFill>
              </a:rPr>
              <a:t>Pointwise</a:t>
            </a:r>
            <a:r>
              <a:rPr lang="en-US" sz="3000" dirty="0">
                <a:solidFill>
                  <a:srgbClr val="0000FF"/>
                </a:solidFill>
              </a:rPr>
              <a:t> Mutual Information (PPMI)</a:t>
            </a:r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5374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04800"/>
            <a:ext cx="7467600" cy="9144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609600" y="1981200"/>
                <a:ext cx="7924800" cy="47244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800" b="1" dirty="0"/>
                  <a:t>Pointwise mutual information</a:t>
                </a:r>
                <a:r>
                  <a:rPr lang="en-US" sz="2800" dirty="0"/>
                  <a:t>: </a:t>
                </a:r>
              </a:p>
              <a:p>
                <a:pPr marL="457200" lvl="1" indent="0">
                  <a:buNone/>
                </a:pPr>
                <a:r>
                  <a:rPr lang="en-US" sz="2000" dirty="0"/>
                  <a:t>Do events x and y co-occur more than if they were independent?</a:t>
                </a:r>
              </a:p>
              <a:p>
                <a:pPr lvl="1"/>
                <a:endParaRPr lang="en-US" sz="1100" dirty="0"/>
              </a:p>
              <a:p>
                <a:endParaRPr lang="en-US" b="1" dirty="0"/>
              </a:p>
              <a:p>
                <a:pPr marL="0" lvl="1" indent="0">
                  <a:buClr>
                    <a:srgbClr val="CC0000"/>
                  </a:buClr>
                  <a:buNone/>
                </a:pPr>
                <a:endParaRPr lang="en-US" sz="2800" b="1" dirty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2800" b="1" dirty="0"/>
                  <a:t>PMI between two words</a:t>
                </a:r>
                <a:r>
                  <a:rPr lang="en-US" sz="2800" dirty="0"/>
                  <a:t>:  </a:t>
                </a:r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sz="2000" dirty="0"/>
              </a:p>
              <a:p>
                <a:pPr marL="457200" lvl="1" indent="0">
                  <a:buNone/>
                </a:pPr>
                <a:r>
                  <a:rPr lang="en-US" sz="2000" dirty="0"/>
                  <a:t> Do words x and y co-occur more than if they were independent? </a:t>
                </a:r>
              </a:p>
              <a:p>
                <a:pPr>
                  <a:buFont typeface="Wingdings" pitchFamily="-65" charset="2"/>
                  <a:buNone/>
                </a:pPr>
                <a:endParaRPr lang="en-US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>
                  <a:buFont typeface="Wingdings" pitchFamily="-65" charset="2"/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981200"/>
                <a:ext cx="7924800" cy="4724400"/>
              </a:xfrm>
              <a:blipFill>
                <a:blip r:embed="rId4"/>
                <a:stretch>
                  <a:fillRect l="-2885" t="-24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227148"/>
              </p:ext>
            </p:extLst>
          </p:nvPr>
        </p:nvGraphicFramePr>
        <p:xfrm>
          <a:off x="2971800" y="2971800"/>
          <a:ext cx="3017838" cy="6360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2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7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2971800"/>
                        <a:ext cx="3017838" cy="636084"/>
                      </a:xfrm>
                      <a:prstGeom prst="rect">
                        <a:avLst/>
                      </a:prstGeom>
                      <a:noFill/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990224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603903" y="685800"/>
            <a:ext cx="8235297" cy="742950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Positive </a:t>
            </a:r>
            <a:r>
              <a:rPr lang="en-US" sz="4400" dirty="0" err="1"/>
              <a:t>Pointwise</a:t>
            </a:r>
            <a:r>
              <a:rPr lang="en-US" sz="4400" dirty="0"/>
              <a:t> Mutual Information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304800" y="1524000"/>
                <a:ext cx="8991600" cy="5105400"/>
              </a:xfrm>
            </p:spPr>
            <p:txBody>
              <a:bodyPr>
                <a:noAutofit/>
              </a:bodyPr>
              <a:lstStyle/>
              <a:p>
                <a:pPr marL="342900" lvl="1" indent="-342900">
                  <a:buClr>
                    <a:srgbClr val="CC0000"/>
                  </a:buClr>
                </a:pPr>
                <a:r>
                  <a:rPr lang="en-US" sz="2800" dirty="0"/>
                  <a:t>PMI ranges from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</a:rPr>
                      <m:t>−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∞  </m:t>
                    </m:r>
                    <m:r>
                      <m:rPr>
                        <m:nor/>
                      </m:rPr>
                      <a:rPr lang="en-US" sz="2800"/>
                      <m:t>to</m:t>
                    </m:r>
                    <m:r>
                      <a:rPr lang="en-US" sz="2800" i="1">
                        <a:latin typeface="Cambria Math" charset="0"/>
                      </a:rPr>
                      <m:t> 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+∞</m:t>
                    </m:r>
                  </m:oMath>
                </a14:m>
                <a:endParaRPr lang="en-US" sz="2800" dirty="0"/>
              </a:p>
              <a:p>
                <a:pPr marL="342900" lvl="1" indent="-342900">
                  <a:buClr>
                    <a:srgbClr val="CC0000"/>
                  </a:buClr>
                </a:pPr>
                <a:r>
                  <a:rPr lang="en-US" sz="2800" dirty="0"/>
                  <a:t>But the negative values are problematic</a:t>
                </a:r>
              </a:p>
              <a:p>
                <a:pPr marL="685800" lvl="2" indent="-342900"/>
                <a:r>
                  <a:rPr lang="en-US" sz="2800" dirty="0"/>
                  <a:t>Things are co-occurring </a:t>
                </a:r>
                <a:r>
                  <a:rPr lang="en-US" sz="2800" b="1" dirty="0"/>
                  <a:t>less than </a:t>
                </a:r>
                <a:r>
                  <a:rPr lang="en-US" sz="2800" dirty="0"/>
                  <a:t>we expect by chance</a:t>
                </a:r>
              </a:p>
              <a:p>
                <a:pPr marL="685800" lvl="2" indent="-342900"/>
                <a:r>
                  <a:rPr lang="en-US" sz="2800" dirty="0"/>
                  <a:t>Unreliable without enormous corpora</a:t>
                </a:r>
              </a:p>
              <a:p>
                <a:pPr marL="1028700" lvl="3" indent="-342900"/>
                <a:r>
                  <a:rPr lang="en-US" sz="2400" dirty="0"/>
                  <a:t>Imagine w1 and w2 whose probability is each 10</a:t>
                </a:r>
                <a:r>
                  <a:rPr lang="en-US" sz="2400" baseline="30000" dirty="0"/>
                  <a:t>-6</a:t>
                </a:r>
                <a:endParaRPr lang="en-US" sz="2400" dirty="0"/>
              </a:p>
              <a:p>
                <a:pPr marL="1028700" lvl="3" indent="-342900"/>
                <a:r>
                  <a:rPr lang="en-US" sz="2400" dirty="0"/>
                  <a:t>Hard to be sure p(w1,w2) is significantly different than 10</a:t>
                </a:r>
                <a:r>
                  <a:rPr lang="en-US" sz="2400" baseline="30000" dirty="0"/>
                  <a:t>-12</a:t>
                </a:r>
                <a:r>
                  <a:rPr lang="en-US" sz="2400" dirty="0"/>
                  <a:t> </a:t>
                </a:r>
              </a:p>
              <a:p>
                <a:pPr marL="685800" lvl="2" indent="-342900"/>
                <a:r>
                  <a:rPr lang="en-US" sz="2800" dirty="0"/>
                  <a:t>Plus it’s not clear people are good at “</a:t>
                </a:r>
                <a:r>
                  <a:rPr lang="en-US" sz="2800" dirty="0" err="1"/>
                  <a:t>unrelatedness</a:t>
                </a:r>
                <a:r>
                  <a:rPr lang="en-US" sz="2800" dirty="0"/>
                  <a:t>”</a:t>
                </a:r>
              </a:p>
              <a:p>
                <a:pPr marL="342900" lvl="1" indent="-342900"/>
                <a:r>
                  <a:rPr lang="en-US" sz="2800" dirty="0"/>
                  <a:t>So we just replace negative PMI values by 0</a:t>
                </a:r>
              </a:p>
              <a:p>
                <a:pPr marL="342900" lvl="1" indent="-342900"/>
                <a:r>
                  <a:rPr lang="en-US" sz="2800" dirty="0"/>
                  <a:t>Positive PMI (PPMI) between word1 and word2:</a:t>
                </a:r>
                <a:endParaRPr lang="en-US" sz="2400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400" i="1">
                                  <a:latin typeface="Cambria Math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b="1" dirty="0"/>
              </a:p>
              <a:p>
                <a:pPr lvl="1"/>
                <a:endParaRPr lang="en-US" sz="2000" dirty="0"/>
              </a:p>
              <a:p>
                <a:pPr>
                  <a:buFont typeface="Wingdings" pitchFamily="-65" charset="2"/>
                  <a:buNone/>
                </a:pPr>
                <a:endParaRPr lang="en-US" sz="2400" dirty="0"/>
              </a:p>
              <a:p>
                <a:pPr>
                  <a:buFont typeface="Wingdings" pitchFamily="-65" charset="2"/>
                  <a:buNone/>
                </a:pPr>
                <a:endParaRPr lang="en-US" sz="1800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304800" y="1524000"/>
                <a:ext cx="8991600" cy="5105400"/>
              </a:xfrm>
              <a:blipFill>
                <a:blip r:embed="rId3"/>
                <a:stretch>
                  <a:fillRect l="-2542" t="-2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81168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1066800"/>
            <a:ext cx="8458199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Computing PPMI on a term-context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057400"/>
            <a:ext cx="8534400" cy="3333750"/>
          </a:xfrm>
        </p:spPr>
        <p:txBody>
          <a:bodyPr/>
          <a:lstStyle/>
          <a:p>
            <a:r>
              <a:rPr lang="en-US" dirty="0"/>
              <a:t>Matrix </a:t>
            </a:r>
            <a:r>
              <a:rPr lang="en-US" dirty="0">
                <a:latin typeface="Times New Roman"/>
                <a:cs typeface="Times New Roman"/>
              </a:rPr>
              <a:t>F</a:t>
            </a:r>
            <a:r>
              <a:rPr lang="en-US" dirty="0"/>
              <a:t> with </a:t>
            </a:r>
            <a:r>
              <a:rPr lang="en-US" dirty="0">
                <a:latin typeface="Times New Roman"/>
                <a:cs typeface="Times New Roman"/>
              </a:rPr>
              <a:t>W</a:t>
            </a:r>
            <a:r>
              <a:rPr lang="en-US" dirty="0"/>
              <a:t> rows (words) and </a:t>
            </a:r>
            <a:r>
              <a:rPr lang="en-US" dirty="0">
                <a:latin typeface="Times New Roman"/>
                <a:cs typeface="Times New Roman"/>
              </a:rPr>
              <a:t>C</a:t>
            </a:r>
            <a:r>
              <a:rPr lang="en-US" dirty="0"/>
              <a:t> columns (contexts)</a:t>
            </a:r>
          </a:p>
          <a:p>
            <a:r>
              <a:rPr lang="en-US" dirty="0" err="1">
                <a:latin typeface="Times New Roman"/>
                <a:cs typeface="Times New Roman"/>
              </a:rPr>
              <a:t>f</a:t>
            </a:r>
            <a:r>
              <a:rPr lang="en-US" baseline="-25000" dirty="0" err="1">
                <a:latin typeface="Times New Roman"/>
                <a:cs typeface="Times New Roman"/>
              </a:rPr>
              <a:t>ij</a:t>
            </a:r>
            <a:r>
              <a:rPr lang="en-US" dirty="0"/>
              <a:t> is # of times </a:t>
            </a:r>
            <a:r>
              <a:rPr lang="en-US" dirty="0" err="1">
                <a:latin typeface="Times New Roman"/>
                <a:cs typeface="Times New Roman"/>
              </a:rPr>
              <a:t>w</a:t>
            </a:r>
            <a:r>
              <a:rPr lang="en-US" baseline="-25000" dirty="0" err="1">
                <a:latin typeface="Times New Roman"/>
                <a:cs typeface="Times New Roman"/>
              </a:rPr>
              <a:t>i</a:t>
            </a:r>
            <a:r>
              <a:rPr lang="en-US" dirty="0"/>
              <a:t> occurs in context </a:t>
            </a:r>
            <a:r>
              <a:rPr lang="en-US" dirty="0" err="1">
                <a:latin typeface="Times New Roman"/>
                <a:cs typeface="Times New Roman"/>
              </a:rPr>
              <a:t>c</a:t>
            </a:r>
            <a:r>
              <a:rPr lang="en-US" baseline="-25000" dirty="0" err="1">
                <a:latin typeface="Times New Roman"/>
                <a:cs typeface="Times New Roman"/>
              </a:rPr>
              <a:t>j</a:t>
            </a:r>
            <a:endParaRPr lang="en-US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5" name="Picture 4" descr="matrix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514600"/>
            <a:ext cx="3505200" cy="831648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381001" y="3429000"/>
          <a:ext cx="1397907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6" name="Equation" r:id="rId4" imgW="850900" imgH="711200" progId="Equation.3">
                  <p:embed/>
                </p:oleObj>
              </mc:Choice>
              <mc:Fallback>
                <p:oleObj name="Equation" r:id="rId4" imgW="850900" imgH="711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1" y="3429000"/>
                        <a:ext cx="1397907" cy="116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2133601" y="3048000"/>
          <a:ext cx="1418771" cy="16274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7" name="Equation" r:id="rId6" imgW="863600" imgH="990600" progId="Equation.3">
                  <p:embed/>
                </p:oleObj>
              </mc:Choice>
              <mc:Fallback>
                <p:oleObj name="Equation" r:id="rId6" imgW="863600" imgH="9906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33601" y="3048000"/>
                        <a:ext cx="1418771" cy="16274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3886200" y="3048000"/>
          <a:ext cx="1460500" cy="15856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8" name="Equation" r:id="rId8" imgW="889000" imgH="965200" progId="Equation.3">
                  <p:embed/>
                </p:oleObj>
              </mc:Choice>
              <mc:Fallback>
                <p:oleObj name="Equation" r:id="rId8" imgW="889000" imgH="965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86200" y="3048000"/>
                        <a:ext cx="1460500" cy="15856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741364" y="4962526"/>
          <a:ext cx="1857375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9" name="Equation" r:id="rId10" imgW="1130300" imgH="457200" progId="Equation.3">
                  <p:embed/>
                </p:oleObj>
              </mc:Choice>
              <mc:Fallback>
                <p:oleObj name="Equation" r:id="rId10" imgW="1130300" imgH="4572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41364" y="4962526"/>
                        <a:ext cx="1857375" cy="752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3352800" y="4876801"/>
          <a:ext cx="31940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0" name="Equation" r:id="rId12" imgW="1943100" imgH="546100" progId="Equation.3">
                  <p:embed/>
                </p:oleObj>
              </mc:Choice>
              <mc:Fallback>
                <p:oleObj name="Equation" r:id="rId12" imgW="1943100" imgH="5461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352800" y="4876801"/>
                        <a:ext cx="31940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71183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895600"/>
            <a:ext cx="3124200" cy="1295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p(w=</a:t>
            </a:r>
            <a:r>
              <a:rPr lang="en-US" dirty="0" err="1"/>
              <a:t>information,c</a:t>
            </a:r>
            <a:r>
              <a:rPr lang="en-US" dirty="0"/>
              <a:t>=data) = </a:t>
            </a:r>
          </a:p>
          <a:p>
            <a:pPr marL="0" indent="0">
              <a:buNone/>
            </a:pPr>
            <a:r>
              <a:rPr lang="en-US" dirty="0"/>
              <a:t>p(w=information) =</a:t>
            </a:r>
          </a:p>
          <a:p>
            <a:pPr marL="0" indent="0">
              <a:buNone/>
            </a:pPr>
            <a:r>
              <a:rPr lang="en-US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44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3048000" y="868778"/>
          <a:ext cx="5556250" cy="18439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60" name="Worksheet" r:id="rId3" imgW="5778500" imgH="1917700" progId="Excel.Sheet.12">
                  <p:embed/>
                </p:oleObj>
              </mc:Choice>
              <mc:Fallback>
                <p:oleObj name="Worksheet" r:id="rId3" imgW="5778500" imgH="1917700" progId="Excel.Sheet.12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48000" y="868778"/>
                        <a:ext cx="5556250" cy="18439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524000" y="3752501"/>
          <a:ext cx="6096000" cy="22482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61" name="Worksheet" r:id="rId5" imgW="6921500" imgH="2552700" progId="Excel.Sheet.12">
                  <p:embed/>
                </p:oleObj>
              </mc:Choice>
              <mc:Fallback>
                <p:oleObj name="Worksheet" r:id="rId5" imgW="6921500" imgH="2552700" progId="Excel.Shee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0" y="3752501"/>
                        <a:ext cx="6096000" cy="22482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733801" y="2910370"/>
            <a:ext cx="644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.32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24201" y="2910370"/>
            <a:ext cx="62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6/19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62201" y="3276600"/>
            <a:ext cx="741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11/19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48001" y="32766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.58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47801" y="3642830"/>
            <a:ext cx="62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7/19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42634" y="3642830"/>
            <a:ext cx="640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.37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/>
        </p:nvGraphicFramePr>
        <p:xfrm>
          <a:off x="1219200" y="1219200"/>
          <a:ext cx="1732188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62" name="Equation" r:id="rId7" imgW="850900" imgH="711200" progId="Equation.3">
                  <p:embed/>
                </p:oleObj>
              </mc:Choice>
              <mc:Fallback>
                <p:oleObj name="Equation" r:id="rId7" imgW="850900" imgH="711200" progId="Equation.3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19200" y="1219200"/>
                        <a:ext cx="1732188" cy="144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/>
        </p:nvGraphicFramePr>
        <p:xfrm>
          <a:off x="4724401" y="2667000"/>
          <a:ext cx="1321663" cy="1049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63" name="Equation" r:id="rId9" imgW="863600" imgH="685800" progId="Equation.3">
                  <p:embed/>
                </p:oleObj>
              </mc:Choice>
              <mc:Fallback>
                <p:oleObj name="Equation" r:id="rId9" imgW="863600" imgH="685800" progId="Equation.3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24401" y="2667000"/>
                        <a:ext cx="1321663" cy="1049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/>
        </p:nvGraphicFramePr>
        <p:xfrm>
          <a:off x="6553200" y="2666936"/>
          <a:ext cx="1295400" cy="10202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64" name="Equation" r:id="rId11" imgW="838200" imgH="660400" progId="Equation.3">
                  <p:embed/>
                </p:oleObj>
              </mc:Choice>
              <mc:Fallback>
                <p:oleObj name="Equation" r:id="rId11" imgW="838200" imgH="660400" progId="Equation.3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553200" y="2666936"/>
                        <a:ext cx="1295400" cy="10202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2275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276350" y="1535114"/>
          <a:ext cx="1855788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4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6350" y="1535114"/>
                        <a:ext cx="1855788" cy="750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304800" y="3200400"/>
            <a:ext cx="4267200" cy="609600"/>
          </a:xfrm>
        </p:spPr>
        <p:txBody>
          <a:bodyPr/>
          <a:lstStyle/>
          <a:p>
            <a:r>
              <a:rPr lang="en-US" dirty="0" err="1"/>
              <a:t>pmi</a:t>
            </a:r>
            <a:r>
              <a:rPr lang="en-US" dirty="0"/>
              <a:t>(</a:t>
            </a:r>
            <a:r>
              <a:rPr lang="en-US" dirty="0" err="1"/>
              <a:t>information,data</a:t>
            </a:r>
            <a:r>
              <a:rPr lang="en-US" dirty="0"/>
              <a:t>) = log</a:t>
            </a:r>
            <a:r>
              <a:rPr lang="en-US" baseline="-25000" dirty="0"/>
              <a:t>2</a:t>
            </a:r>
            <a:r>
              <a:rPr lang="en-US" dirty="0"/>
              <a:t> (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3200400" y="990601"/>
          <a:ext cx="5932218" cy="21074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5" name="Worksheet" r:id="rId5" imgW="6756400" imgH="2400300" progId="Excel.Sheet.12">
                  <p:embed/>
                </p:oleObj>
              </mc:Choice>
              <mc:Fallback>
                <p:oleObj name="Worksheet" r:id="rId5" imgW="6756400" imgH="2400300" progId="Excel.Sheet.12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00400" y="990601"/>
                        <a:ext cx="5932218" cy="21074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838200" y="3873500"/>
          <a:ext cx="59690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6" name="Worksheet" r:id="rId7" imgW="5969000" imgH="1917700" progId="Excel.Sheet.12">
                  <p:embed/>
                </p:oleObj>
              </mc:Choice>
              <mc:Fallback>
                <p:oleObj name="Worksheet" r:id="rId7" imgW="5969000" imgH="1917700" progId="Excel.Sheet.12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38200" y="3873500"/>
                        <a:ext cx="59690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4343400" y="3200400"/>
            <a:ext cx="7620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5105400" y="3200400"/>
            <a:ext cx="15240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6400801" y="3200400"/>
            <a:ext cx="2306611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dirty="0"/>
              <a:t> = .58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648749" y="3669268"/>
            <a:ext cx="22065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(.57 using full precision)</a:t>
            </a:r>
          </a:p>
        </p:txBody>
      </p:sp>
    </p:spTree>
    <p:extLst>
      <p:ext uri="{BB962C8B-B14F-4D97-AF65-F5344CB8AC3E}">
        <p14:creationId xmlns:p14="http://schemas.microsoft.com/office/powerpoint/2010/main" val="225944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Weighting PMI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PMI is biased toward infrequent events</a:t>
            </a:r>
          </a:p>
          <a:p>
            <a:pPr lvl="1"/>
            <a:r>
              <a:rPr lang="en-US" sz="2800" dirty="0"/>
              <a:t>Very rare words have very high PMI values</a:t>
            </a:r>
          </a:p>
          <a:p>
            <a:r>
              <a:rPr lang="en-US" sz="3200" dirty="0"/>
              <a:t>Two solutions:</a:t>
            </a:r>
          </a:p>
          <a:p>
            <a:pPr lvl="1"/>
            <a:r>
              <a:rPr lang="en-US" sz="2800" dirty="0"/>
              <a:t>Give rare words slightly higher probabilities</a:t>
            </a:r>
          </a:p>
          <a:p>
            <a:pPr lvl="1"/>
            <a:r>
              <a:rPr lang="en-US" sz="2800" dirty="0"/>
              <a:t>Use add-one smoothing (which has a similar effect)</a:t>
            </a:r>
          </a:p>
          <a:p>
            <a:pPr lvl="1"/>
            <a:endParaRPr lang="en-US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807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990600"/>
            <a:ext cx="7467600" cy="895350"/>
          </a:xfrm>
        </p:spPr>
        <p:txBody>
          <a:bodyPr>
            <a:normAutofit fontScale="90000"/>
          </a:bodyPr>
          <a:lstStyle/>
          <a:p>
            <a:r>
              <a:rPr lang="en-US" dirty="0"/>
              <a:t>Weighting PMI: Giving rare context words slightly higher probability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04800" y="2057399"/>
                <a:ext cx="8534400" cy="4767511"/>
              </a:xfrm>
            </p:spPr>
            <p:txBody>
              <a:bodyPr>
                <a:normAutofit/>
              </a:bodyPr>
              <a:lstStyle/>
              <a:p>
                <a:r>
                  <a:rPr lang="en-US" sz="2800" dirty="0"/>
                  <a:t>Raise the context probabilities to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=0.75</m:t>
                    </m:r>
                  </m:oMath>
                </a14:m>
                <a:r>
                  <a:rPr lang="en-US" sz="2800" dirty="0"/>
                  <a:t>:</a:t>
                </a:r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r>
                  <a:rPr lang="en-US" sz="2800" dirty="0"/>
                  <a:t>This helps 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8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e>
                    </m:d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&gt;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sz="2800" dirty="0"/>
                  <a:t> for rare </a:t>
                </a:r>
                <a:r>
                  <a:rPr lang="en-US" sz="2800" i="1" dirty="0"/>
                  <a:t>c</a:t>
                </a:r>
              </a:p>
              <a:p>
                <a:r>
                  <a:rPr lang="en-US" sz="2800" dirty="0"/>
                  <a:t>Consider two events, P(a) = .99 and P(b)=.01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8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𝑎</m:t>
                        </m:r>
                      </m:e>
                    </m:d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.99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.99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.01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</m:den>
                    </m:f>
                    <m:r>
                      <a:rPr lang="en-US" sz="2800">
                        <a:latin typeface="Cambria Math" charset="0"/>
                        <a:ea typeface="Cambria Math" charset="0"/>
                        <a:cs typeface="Cambria Math" charset="0"/>
                      </a:rPr>
                      <m:t>=.97</m:t>
                    </m:r>
                  </m:oMath>
                </a14:m>
                <a:r>
                  <a:rPr lang="en-US" sz="2800" dirty="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8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𝑏</m:t>
                        </m:r>
                      </m:e>
                    </m:d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.01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.01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.01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</m:den>
                    </m:f>
                    <m:r>
                      <a:rPr lang="en-US" sz="2800">
                        <a:latin typeface="Cambria Math" charset="0"/>
                        <a:ea typeface="Cambria Math" charset="0"/>
                        <a:cs typeface="Cambria Math" charset="0"/>
                      </a:rPr>
                      <m:t>=.03</m:t>
                    </m:r>
                  </m:oMath>
                </a14:m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2057399"/>
                <a:ext cx="8534400" cy="4767511"/>
              </a:xfrm>
              <a:blipFill>
                <a:blip r:embed="rId2"/>
                <a:stretch>
                  <a:fillRect l="-2679" t="-18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14601"/>
            <a:ext cx="4472660" cy="158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24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Laplace (add-1)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08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682751" y="1219200"/>
          <a:ext cx="5351899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63" name="Worksheet" r:id="rId3" imgW="5778500" imgH="1892300" progId="Excel.Sheet.12">
                  <p:embed/>
                </p:oleObj>
              </mc:Choice>
              <mc:Fallback>
                <p:oleObj name="Worksheet" r:id="rId3" imgW="5778500" imgH="1892300" progId="Excel.Sheet.12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2751" y="1219200"/>
                        <a:ext cx="5351899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304800" y="3429000"/>
          <a:ext cx="6477000" cy="222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64" name="Worksheet" r:id="rId5" imgW="6921500" imgH="2374900" progId="Excel.Sheet.12">
                  <p:embed/>
                </p:oleObj>
              </mc:Choice>
              <mc:Fallback>
                <p:oleObj name="Worksheet" r:id="rId5" imgW="6921500" imgH="2374900" progId="Excel.Shee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800" y="3429000"/>
                        <a:ext cx="6477000" cy="222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9663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sense or “concept” is the meaning component of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738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91440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/>
              <a:t>PPMI versus add-2 smoothed PPMI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143000" y="3873500"/>
          <a:ext cx="57785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87" name="Worksheet" r:id="rId3" imgW="5778500" imgH="1917700" progId="Excel.Sheet.12">
                  <p:embed/>
                </p:oleObj>
              </mc:Choice>
              <mc:Fallback>
                <p:oleObj name="Worksheet" r:id="rId3" imgW="5778500" imgH="1917700" progId="Excel.Sheet.12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3873500"/>
                        <a:ext cx="57785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041400" y="1828800"/>
          <a:ext cx="59690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88" name="Worksheet" r:id="rId5" imgW="5969000" imgH="1917700" progId="Excel.Sheet.12">
                  <p:embed/>
                </p:oleObj>
              </mc:Choice>
              <mc:Fallback>
                <p:oleObj name="Worksheet" r:id="rId5" imgW="5969000" imgH="1917700" progId="Excel.Shee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1400" y="1828800"/>
                        <a:ext cx="59690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215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D7D8C-D1CA-854F-9DD1-9FA28452A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for Part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5576B-B5E6-F743-866A-DD70D4F21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478866"/>
          </a:xfrm>
        </p:spPr>
        <p:txBody>
          <a:bodyPr>
            <a:normAutofit/>
          </a:bodyPr>
          <a:lstStyle/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Survey of Lexical Semantics</a:t>
            </a:r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Idea of Embeddings: Represent a word as a function of its distribution with other words</a:t>
            </a:r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 err="1"/>
              <a:t>Tf-idf</a:t>
            </a:r>
            <a:endParaRPr lang="en-US" sz="2800" dirty="0"/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Cosines</a:t>
            </a:r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PPMI</a:t>
            </a:r>
          </a:p>
          <a:p>
            <a:pPr marL="409575" indent="-236538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Next lecture: sparse embeddings, word2vec</a:t>
            </a:r>
          </a:p>
        </p:txBody>
      </p:sp>
    </p:spTree>
    <p:extLst>
      <p:ext uri="{BB962C8B-B14F-4D97-AF65-F5344CB8AC3E}">
        <p14:creationId xmlns:p14="http://schemas.microsoft.com/office/powerpoint/2010/main" val="1535026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relations between senses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163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1295400" y="762000"/>
            <a:ext cx="7467600" cy="152400"/>
          </a:xfrm>
        </p:spPr>
        <p:txBody>
          <a:bodyPr>
            <a:normAutofit fontScale="90000"/>
          </a:bodyPr>
          <a:lstStyle/>
          <a:p>
            <a:r>
              <a:rPr lang="en-US" dirty="0"/>
              <a:t>Relation: </a:t>
            </a:r>
            <a:r>
              <a:rPr lang="en-US" dirty="0" err="1"/>
              <a:t>Synonymity</a:t>
            </a:r>
            <a:endParaRPr lang="en-US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81000" y="1371600"/>
            <a:ext cx="8534400" cy="3333750"/>
          </a:xfrm>
        </p:spPr>
        <p:txBody>
          <a:bodyPr>
            <a:noAutofit/>
          </a:bodyPr>
          <a:lstStyle/>
          <a:p>
            <a:r>
              <a:rPr lang="en-US" sz="3600" dirty="0"/>
              <a:t>Synonyms have the same meaning in some or all contexts</a:t>
            </a:r>
          </a:p>
          <a:p>
            <a:endParaRPr lang="en-US" sz="3600" dirty="0"/>
          </a:p>
          <a:p>
            <a:pPr lvl="1">
              <a:lnSpc>
                <a:spcPct val="90000"/>
              </a:lnSpc>
            </a:pPr>
            <a:r>
              <a:rPr lang="en-US" sz="3200" dirty="0"/>
              <a:t>filbert / hazelnut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couch / sofa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big / large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automobile / car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vomit / throw up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Water / H</a:t>
            </a:r>
            <a:r>
              <a:rPr lang="en-US" sz="3200" baseline="-25000" dirty="0"/>
              <a:t>2</a:t>
            </a:r>
            <a:r>
              <a:rPr lang="en-US" sz="32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757719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</a:t>
            </a:r>
            <a:r>
              <a:rPr lang="en-US" dirty="0" err="1"/>
              <a:t>Synonymity</a:t>
            </a:r>
            <a:endParaRPr lang="en-US" dirty="0"/>
          </a:p>
        </p:txBody>
      </p:sp>
      <p:sp>
        <p:nvSpPr>
          <p:cNvPr id="145817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Note that there are probably no examples of perfect synonymy.</a:t>
            </a:r>
          </a:p>
          <a:p>
            <a:pPr lvl="1"/>
            <a:r>
              <a:rPr lang="en-US" sz="2800" dirty="0"/>
              <a:t>Even if many aspects of meaning are identical</a:t>
            </a:r>
          </a:p>
          <a:p>
            <a:pPr lvl="1"/>
            <a:r>
              <a:rPr lang="en-US" sz="2800" dirty="0"/>
              <a:t>Still may not preserve the acceptability based on notions of politeness, slang, register, genre, etc.</a:t>
            </a:r>
          </a:p>
          <a:p>
            <a:r>
              <a:rPr lang="en-US" sz="3200" dirty="0"/>
              <a:t>The Linguistic Principle of Contrast:</a:t>
            </a:r>
          </a:p>
          <a:p>
            <a:pPr lvl="1"/>
            <a:r>
              <a:rPr lang="en-US" sz="2600" dirty="0"/>
              <a:t>Difference in form -&gt; difference in meaning</a:t>
            </a:r>
          </a:p>
        </p:txBody>
      </p:sp>
    </p:spTree>
    <p:extLst>
      <p:ext uri="{BB962C8B-B14F-4D97-AF65-F5344CB8AC3E}">
        <p14:creationId xmlns:p14="http://schemas.microsoft.com/office/powerpoint/2010/main" val="656461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</a:t>
            </a:r>
            <a:r>
              <a:rPr lang="en-US" dirty="0" err="1"/>
              <a:t>Synonymity</a:t>
            </a:r>
            <a:r>
              <a:rPr lang="en-US" dirty="0"/>
              <a:t>?</a:t>
            </a:r>
          </a:p>
        </p:txBody>
      </p:sp>
      <p:sp>
        <p:nvSpPr>
          <p:cNvPr id="145817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pPr marL="201168" lvl="1" indent="0">
              <a:buNone/>
            </a:pPr>
            <a:r>
              <a:rPr lang="en-US" sz="4000" dirty="0"/>
              <a:t>Water/H</a:t>
            </a:r>
            <a:r>
              <a:rPr lang="en-US" sz="4000" baseline="-25000" dirty="0"/>
              <a:t>2</a:t>
            </a:r>
            <a:r>
              <a:rPr lang="en-US" sz="4000" dirty="0"/>
              <a:t>0</a:t>
            </a:r>
          </a:p>
          <a:p>
            <a:pPr marL="201168" lvl="1" indent="0">
              <a:buNone/>
            </a:pPr>
            <a:r>
              <a:rPr lang="en-US" sz="4000" dirty="0"/>
              <a:t>Big/large</a:t>
            </a:r>
          </a:p>
          <a:p>
            <a:pPr marL="201168" lvl="1" indent="0">
              <a:buNone/>
            </a:pPr>
            <a:r>
              <a:rPr lang="en-US" sz="4000" dirty="0"/>
              <a:t>Brave/courageous</a:t>
            </a:r>
          </a:p>
        </p:txBody>
      </p:sp>
    </p:spTree>
    <p:extLst>
      <p:ext uri="{BB962C8B-B14F-4D97-AF65-F5344CB8AC3E}">
        <p14:creationId xmlns:p14="http://schemas.microsoft.com/office/powerpoint/2010/main" val="391882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8179" grpId="0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35142</TotalTime>
  <Words>1667</Words>
  <Application>Microsoft Macintosh PowerPoint</Application>
  <PresentationFormat>On-screen Show (4:3)</PresentationFormat>
  <Paragraphs>325</Paragraphs>
  <Slides>51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51</vt:i4>
      </vt:variant>
    </vt:vector>
  </HeadingPairs>
  <TitlesOfParts>
    <vt:vector size="65" baseType="lpstr">
      <vt:lpstr>Arial</vt:lpstr>
      <vt:lpstr>Calibri</vt:lpstr>
      <vt:lpstr>Calibri (Body)</vt:lpstr>
      <vt:lpstr>Calibri Light</vt:lpstr>
      <vt:lpstr>Cambria Math</vt:lpstr>
      <vt:lpstr>Courier</vt:lpstr>
      <vt:lpstr>Lucida Sans</vt:lpstr>
      <vt:lpstr>Tahoma</vt:lpstr>
      <vt:lpstr>Times</vt:lpstr>
      <vt:lpstr>Times New Roman</vt:lpstr>
      <vt:lpstr>Wingdings</vt:lpstr>
      <vt:lpstr>Retrospect</vt:lpstr>
      <vt:lpstr>Worksheet</vt:lpstr>
      <vt:lpstr>Equation</vt:lpstr>
      <vt:lpstr>PowerPoint Presentation</vt:lpstr>
      <vt:lpstr>What do words mean?</vt:lpstr>
      <vt:lpstr>Words, Lemmas, Senses, Definitions</vt:lpstr>
      <vt:lpstr>Lemma pepper</vt:lpstr>
      <vt:lpstr>A sense or “concept” is the meaning component of a word</vt:lpstr>
      <vt:lpstr>There are relations between senses</vt:lpstr>
      <vt:lpstr>Relation: Synonymity</vt:lpstr>
      <vt:lpstr>Relation: Synonymity</vt:lpstr>
      <vt:lpstr>Relation: Synonymity?</vt:lpstr>
      <vt:lpstr>Relation: Antonymy</vt:lpstr>
      <vt:lpstr>Relation: Similarity</vt:lpstr>
      <vt:lpstr>Ask humans how similar 2 words are</vt:lpstr>
      <vt:lpstr>Relation: Word relatedness</vt:lpstr>
      <vt:lpstr>Semantic field</vt:lpstr>
      <vt:lpstr>Relation: Superordinate/ subordinate</vt:lpstr>
      <vt:lpstr>So far</vt:lpstr>
      <vt:lpstr>But how to define a concept?</vt:lpstr>
      <vt:lpstr>Ludwig Wittgenstein (1889-1951)</vt:lpstr>
      <vt:lpstr>Ludwig Wittgenstein</vt:lpstr>
      <vt:lpstr>Let's define words by their usages</vt:lpstr>
      <vt:lpstr>What does ongchoi mean?</vt:lpstr>
      <vt:lpstr>Ong choi: Ipomoea aquatica  "Water Spinach"</vt:lpstr>
      <vt:lpstr>We'll build a new model of meaning focusing on similarity</vt:lpstr>
      <vt:lpstr>We define a word as a vector</vt:lpstr>
      <vt:lpstr>We'll introduce 2 kinds of embeddings</vt:lpstr>
      <vt:lpstr>Term-document matrix</vt:lpstr>
      <vt:lpstr>Visualizing document vectors</vt:lpstr>
      <vt:lpstr>Vectors are the basis of information retrieval</vt:lpstr>
      <vt:lpstr>Words can be vectors too</vt:lpstr>
      <vt:lpstr>More common: word-word matrix (or "term-context matrix")</vt:lpstr>
      <vt:lpstr>PowerPoint Presentation</vt:lpstr>
      <vt:lpstr>Reminders from linear algebra</vt:lpstr>
      <vt:lpstr>Cosine for computing similarity</vt:lpstr>
      <vt:lpstr>Cosine as a similarity metric</vt:lpstr>
      <vt:lpstr>PowerPoint Presentation</vt:lpstr>
      <vt:lpstr>Visualizing cosines  (well, angles)</vt:lpstr>
      <vt:lpstr>But raw frequency is a bad representation</vt:lpstr>
      <vt:lpstr>tf-idf: combine two factors</vt:lpstr>
      <vt:lpstr>Summary: tf-idf</vt:lpstr>
      <vt:lpstr>An alternative to tf-idf</vt:lpstr>
      <vt:lpstr>Pointwise Mutual Information</vt:lpstr>
      <vt:lpstr>Positive Pointwise Mutual Information</vt:lpstr>
      <vt:lpstr>Computing PPMI on a term-context matrix</vt:lpstr>
      <vt:lpstr>PowerPoint Presentation</vt:lpstr>
      <vt:lpstr>PowerPoint Presentation</vt:lpstr>
      <vt:lpstr>Weighting PMI</vt:lpstr>
      <vt:lpstr>Weighting PMI: Giving rare context words slightly higher probability</vt:lpstr>
      <vt:lpstr>Use Laplace (add-1) smoothing</vt:lpstr>
      <vt:lpstr>PowerPoint Presentation</vt:lpstr>
      <vt:lpstr>PPMI versus add-2 smoothed PPMI</vt:lpstr>
      <vt:lpstr>Summary for Part I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jure</dc:creator>
  <cp:lastModifiedBy>Dligach, Dmitriy</cp:lastModifiedBy>
  <cp:revision>1690</cp:revision>
  <cp:lastPrinted>2018-08-13T23:14:25Z</cp:lastPrinted>
  <dcterms:created xsi:type="dcterms:W3CDTF">2009-06-12T17:14:38Z</dcterms:created>
  <dcterms:modified xsi:type="dcterms:W3CDTF">2020-01-21T23:06:57Z</dcterms:modified>
</cp:coreProperties>
</file>

<file path=docProps/thumbnail.jpeg>
</file>